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3" r:id="rId3"/>
  </p:sldMasterIdLst>
  <p:notesMasterIdLst>
    <p:notesMasterId r:id="rId56"/>
  </p:notesMasterIdLst>
  <p:handoutMasterIdLst>
    <p:handoutMasterId r:id="rId57"/>
  </p:handoutMasterIdLst>
  <p:sldIdLst>
    <p:sldId id="394" r:id="rId4"/>
    <p:sldId id="395" r:id="rId5"/>
    <p:sldId id="491" r:id="rId6"/>
    <p:sldId id="492" r:id="rId7"/>
    <p:sldId id="531" r:id="rId8"/>
    <p:sldId id="542" r:id="rId9"/>
    <p:sldId id="529" r:id="rId10"/>
    <p:sldId id="530" r:id="rId11"/>
    <p:sldId id="494" r:id="rId12"/>
    <p:sldId id="510" r:id="rId13"/>
    <p:sldId id="508" r:id="rId14"/>
    <p:sldId id="495" r:id="rId15"/>
    <p:sldId id="559" r:id="rId16"/>
    <p:sldId id="514" r:id="rId17"/>
    <p:sldId id="515" r:id="rId18"/>
    <p:sldId id="541" r:id="rId19"/>
    <p:sldId id="516" r:id="rId20"/>
    <p:sldId id="496" r:id="rId21"/>
    <p:sldId id="493" r:id="rId22"/>
    <p:sldId id="517" r:id="rId23"/>
    <p:sldId id="518" r:id="rId24"/>
    <p:sldId id="497" r:id="rId25"/>
    <p:sldId id="543" r:id="rId26"/>
    <p:sldId id="538" r:id="rId27"/>
    <p:sldId id="544" r:id="rId28"/>
    <p:sldId id="512" r:id="rId29"/>
    <p:sldId id="537" r:id="rId30"/>
    <p:sldId id="545" r:id="rId31"/>
    <p:sldId id="546" r:id="rId32"/>
    <p:sldId id="560" r:id="rId33"/>
    <p:sldId id="561" r:id="rId34"/>
    <p:sldId id="562" r:id="rId35"/>
    <p:sldId id="524" r:id="rId36"/>
    <p:sldId id="527" r:id="rId37"/>
    <p:sldId id="499" r:id="rId38"/>
    <p:sldId id="523" r:id="rId39"/>
    <p:sldId id="547" r:id="rId40"/>
    <p:sldId id="548" r:id="rId41"/>
    <p:sldId id="552" r:id="rId42"/>
    <p:sldId id="555" r:id="rId43"/>
    <p:sldId id="553" r:id="rId44"/>
    <p:sldId id="554" r:id="rId45"/>
    <p:sldId id="539" r:id="rId46"/>
    <p:sldId id="540" r:id="rId47"/>
    <p:sldId id="556" r:id="rId48"/>
    <p:sldId id="558" r:id="rId49"/>
    <p:sldId id="557" r:id="rId50"/>
    <p:sldId id="532" r:id="rId51"/>
    <p:sldId id="488" r:id="rId52"/>
    <p:sldId id="442" r:id="rId53"/>
    <p:sldId id="352" r:id="rId54"/>
    <p:sldId id="393" r:id="rId5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DC9E"/>
    <a:srgbClr val="FBEEDC"/>
    <a:srgbClr val="FBEEC9"/>
    <a:srgbClr val="603A14"/>
    <a:srgbClr val="E85C0E"/>
    <a:srgbClr val="BAB398"/>
    <a:srgbClr val="ADA485"/>
    <a:srgbClr val="C6C0AA"/>
    <a:srgbClr val="663606"/>
    <a:srgbClr val="663106"/>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4" autoAdjust="0"/>
    <p:restoredTop sz="94595" autoAdjust="0"/>
  </p:normalViewPr>
  <p:slideViewPr>
    <p:cSldViewPr>
      <p:cViewPr varScale="1">
        <p:scale>
          <a:sx n="79" d="100"/>
          <a:sy n="79" d="100"/>
        </p:scale>
        <p:origin x="734"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26-Jul-16</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26-Jul-16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2014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755409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5569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129277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51</a:t>
            </a:fld>
            <a:endParaRPr lang="en-US" dirty="0"/>
          </a:p>
        </p:txBody>
      </p:sp>
    </p:spTree>
    <p:extLst>
      <p:ext uri="{BB962C8B-B14F-4D97-AF65-F5344CB8AC3E}">
        <p14:creationId xmlns:p14="http://schemas.microsoft.com/office/powerpoint/2010/main" val="2968412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52</a:t>
            </a:fld>
            <a:endParaRPr lang="en-US" dirty="0"/>
          </a:p>
        </p:txBody>
      </p:sp>
    </p:spTree>
    <p:extLst>
      <p:ext uri="{BB962C8B-B14F-4D97-AF65-F5344CB8AC3E}">
        <p14:creationId xmlns:p14="http://schemas.microsoft.com/office/powerpoint/2010/main" val="37627620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26-Jul-16</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2760406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26-Jul-16</a:t>
            </a:fld>
            <a:endParaRPr lang="en-US" dirty="0">
              <a:solidFill>
                <a:prstClr val="white">
                  <a:tint val="75000"/>
                </a:prstClr>
              </a:solidFill>
            </a:endParaRPr>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61788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810285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524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15" name="Picture 14"/>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en-US" sz="6600" b="1" dirty="0">
                <a:solidFill>
                  <a:srgbClr val="F3BE60"/>
                </a:solidFill>
              </a:rPr>
              <a:t>Questions?</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29613940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jpe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26-Jul-16</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26-Jul-16</a:t>
            </a:fld>
            <a:endParaRPr lang="en-US" dirty="0">
              <a:solidFill>
                <a:prstClr val="white">
                  <a:tint val="75000"/>
                </a:prstClr>
              </a:solidFill>
            </a:endParaRPr>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202852049"/>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oftuni.bg/"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hyperlink" Target="http://creativecommons.org/licenses/by-nc-sa/4.0/"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https://judge.softuni.bg/Contests/Practice/Index/264#0"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judge.softuni.bg/Contests/Practice/Index/264#1"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judge.softuni.bg/Contests/Practice/Index/264#2"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judge.softuni.bg/Contests/Practice/Index/264#2"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judge.softuni.bg/Contests/Practice/Index/264#2"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judge.softuni.bg/Contests/Practice/Index/264#3"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hyperlink" Target="https://judge.softuni.bg/Contests/Practice/Index/264#4"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judge.softuni.bg/Contests/Practice/Index/264#4"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komfo.com/" TargetMode="External"/><Relationship Id="rId13" Type="http://schemas.openxmlformats.org/officeDocument/2006/relationships/image" Target="../media/image26.png"/><Relationship Id="rId18" Type="http://schemas.openxmlformats.org/officeDocument/2006/relationships/hyperlink" Target="http://netpeak.bg/" TargetMode="External"/><Relationship Id="rId3" Type="http://schemas.openxmlformats.org/officeDocument/2006/relationships/hyperlink" Target="https://softuni.bg/courses/software-technologies" TargetMode="External"/><Relationship Id="rId21" Type="http://schemas.openxmlformats.org/officeDocument/2006/relationships/image" Target="../media/image30.png"/><Relationship Id="rId7" Type="http://schemas.openxmlformats.org/officeDocument/2006/relationships/image" Target="../media/image23.png"/><Relationship Id="rId12" Type="http://schemas.openxmlformats.org/officeDocument/2006/relationships/hyperlink" Target="http://www.softwaregroup-bg.com/" TargetMode="External"/><Relationship Id="rId17" Type="http://schemas.openxmlformats.org/officeDocument/2006/relationships/image" Target="../media/image28.png"/><Relationship Id="rId2" Type="http://schemas.openxmlformats.org/officeDocument/2006/relationships/notesSlide" Target="../notesSlides/notesSlide4.xml"/><Relationship Id="rId16" Type="http://schemas.openxmlformats.org/officeDocument/2006/relationships/hyperlink" Target="http://www.infragistics.com/" TargetMode="External"/><Relationship Id="rId20" Type="http://schemas.openxmlformats.org/officeDocument/2006/relationships/hyperlink" Target="http://www.superhosting.bg/" TargetMode="External"/><Relationship Id="rId1" Type="http://schemas.openxmlformats.org/officeDocument/2006/relationships/slideLayout" Target="../slideLayouts/slideLayout9.xml"/><Relationship Id="rId6" Type="http://schemas.openxmlformats.org/officeDocument/2006/relationships/hyperlink" Target="http://xs-software.com/" TargetMode="External"/><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openxmlformats.org/officeDocument/2006/relationships/hyperlink" Target="http://smartit.bg/" TargetMode="External"/><Relationship Id="rId19" Type="http://schemas.openxmlformats.org/officeDocument/2006/relationships/image" Target="../media/image29.png"/><Relationship Id="rId4" Type="http://schemas.openxmlformats.org/officeDocument/2006/relationships/hyperlink" Target="http://www.luxoft.com/" TargetMode="External"/><Relationship Id="rId9" Type="http://schemas.openxmlformats.org/officeDocument/2006/relationships/image" Target="../media/image24.png"/><Relationship Id="rId14" Type="http://schemas.openxmlformats.org/officeDocument/2006/relationships/hyperlink" Target="http://www.indeavr.com/"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32.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 Id="rId1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hyperlink" Target="https://java.com/en/download/" TargetMode="External"/><Relationship Id="rId2" Type="http://schemas.openxmlformats.org/officeDocument/2006/relationships/hyperlink" Target="http://oracle.com/technetwork/java/javase/downloads/"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javarepl.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275012" y="574040"/>
            <a:ext cx="8125251" cy="1171552"/>
          </a:xfrm>
        </p:spPr>
        <p:txBody>
          <a:bodyPr>
            <a:normAutofit/>
          </a:bodyPr>
          <a:lstStyle/>
          <a:p>
            <a:r>
              <a:rPr lang="en-US" dirty="0"/>
              <a:t>Java Basics</a:t>
            </a:r>
          </a:p>
        </p:txBody>
      </p:sp>
      <p:sp>
        <p:nvSpPr>
          <p:cNvPr id="6" name="Subtitle 5"/>
          <p:cNvSpPr>
            <a:spLocks noGrp="1"/>
          </p:cNvSpPr>
          <p:nvPr>
            <p:ph type="subTitle" idx="1"/>
          </p:nvPr>
        </p:nvSpPr>
        <p:spPr>
          <a:xfrm>
            <a:off x="3275012" y="1812900"/>
            <a:ext cx="8125251" cy="1357116"/>
          </a:xfrm>
        </p:spPr>
        <p:txBody>
          <a:bodyPr>
            <a:normAutofit/>
          </a:bodyPr>
          <a:lstStyle/>
          <a:p>
            <a:r>
              <a:rPr lang="en-US" dirty="0"/>
              <a:t>Java Syntax, Conditions, Loops, Methods, Objects, Collections</a:t>
            </a:r>
          </a:p>
        </p:txBody>
      </p:sp>
      <p:sp>
        <p:nvSpPr>
          <p:cNvPr id="7" name="Text Placeholder 6"/>
          <p:cNvSpPr>
            <a:spLocks noGrp="1"/>
          </p:cNvSpPr>
          <p:nvPr>
            <p:ph type="body" sz="quarter" idx="10"/>
          </p:nvPr>
        </p:nvSpPr>
        <p:spPr>
          <a:xfrm>
            <a:off x="760412" y="4604899"/>
            <a:ext cx="3187613" cy="525135"/>
          </a:xfrm>
        </p:spPr>
        <p:txBody>
          <a:bodyPr/>
          <a:lstStyle/>
          <a:p>
            <a:r>
              <a:rPr lang="en-US" noProof="1"/>
              <a:t>SoftUni Team</a:t>
            </a:r>
          </a:p>
        </p:txBody>
      </p:sp>
      <p:sp>
        <p:nvSpPr>
          <p:cNvPr id="8" name="Text Placeholder 7"/>
          <p:cNvSpPr>
            <a:spLocks noGrp="1"/>
          </p:cNvSpPr>
          <p:nvPr>
            <p:ph type="body" sz="quarter" idx="13"/>
          </p:nvPr>
        </p:nvSpPr>
        <p:spPr>
          <a:xfrm>
            <a:off x="760413" y="5074798"/>
            <a:ext cx="3187614" cy="444343"/>
          </a:xfrm>
        </p:spPr>
        <p:txBody>
          <a:bodyPr/>
          <a:lstStyle/>
          <a:p>
            <a:r>
              <a:rPr lang="en-US" dirty="0"/>
              <a:t>Technical Trainers</a:t>
            </a:r>
          </a:p>
        </p:txBody>
      </p:sp>
      <p:sp>
        <p:nvSpPr>
          <p:cNvPr id="11" name="Text Placeholder 10"/>
          <p:cNvSpPr>
            <a:spLocks noGrp="1"/>
          </p:cNvSpPr>
          <p:nvPr>
            <p:ph type="body" sz="quarter" idx="17"/>
          </p:nvPr>
        </p:nvSpPr>
        <p:spPr>
          <a:xfrm>
            <a:off x="760412" y="5479925"/>
            <a:ext cx="3187613" cy="382788"/>
          </a:xfrm>
        </p:spPr>
        <p:txBody>
          <a:bodyPr/>
          <a:lstStyle/>
          <a:p>
            <a:r>
              <a:rPr lang="en-US" sz="2000" dirty="0"/>
              <a:t>Software University</a:t>
            </a:r>
          </a:p>
        </p:txBody>
      </p:sp>
      <p:sp>
        <p:nvSpPr>
          <p:cNvPr id="12" name="Text Placeholder 11"/>
          <p:cNvSpPr>
            <a:spLocks noGrp="1"/>
          </p:cNvSpPr>
          <p:nvPr>
            <p:ph type="body" sz="quarter" idx="18"/>
          </p:nvPr>
        </p:nvSpPr>
        <p:spPr>
          <a:xfrm>
            <a:off x="760412" y="5820446"/>
            <a:ext cx="3187613" cy="351754"/>
          </a:xfrm>
        </p:spPr>
        <p:txBody>
          <a:bodyPr/>
          <a:lstStyle/>
          <a:p>
            <a:r>
              <a:rPr lang="en-US" sz="1800" dirty="0">
                <a:hlinkClick r:id="rId3"/>
              </a:rPr>
              <a:t>http://softuni.bg</a:t>
            </a:r>
            <a:endParaRPr lang="en-US" sz="1800" dirty="0"/>
          </a:p>
        </p:txBody>
      </p:sp>
      <p:pic>
        <p:nvPicPr>
          <p:cNvPr id="1028" name="Picture 4">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1983" y="30488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3" name="Picture 2" descr="D:\_WORK PROJECTS\Nakov\Presentation Slides Design\STORE\Software University Foundation Logo BG and ENG black WHITOUT background CMYK.pn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l="-2033" t="-11972" r="-4044" b="1048"/>
          <a:stretch/>
        </p:blipFill>
        <p:spPr bwMode="auto">
          <a:xfrm>
            <a:off x="825157" y="1752600"/>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4" name="Picture 13" descr="http://softuni.bg" title="SoftUni Code Wizar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656012" y="3710502"/>
            <a:ext cx="2225941" cy="2442826"/>
          </a:xfrm>
          <a:prstGeom prst="rect">
            <a:avLst/>
          </a:prstGeom>
        </p:spPr>
      </p:pic>
      <p:sp>
        <p:nvSpPr>
          <p:cNvPr id="15" name="TextBox 14"/>
          <p:cNvSpPr txBox="1"/>
          <p:nvPr/>
        </p:nvSpPr>
        <p:spPr>
          <a:xfrm rot="576164">
            <a:off x="5433509" y="3552999"/>
            <a:ext cx="998991" cy="720197"/>
          </a:xfrm>
          <a:prstGeom prst="rect">
            <a:avLst/>
          </a:prstGeom>
          <a:noFill/>
        </p:spPr>
        <p:txBody>
          <a:bodyPr wrap="none" rtlCol="0">
            <a:spAutoFit/>
          </a:bodyPr>
          <a:lstStyle/>
          <a:p>
            <a:pPr algn="ctr">
              <a:lnSpc>
                <a:spcPct val="85000"/>
              </a:lnSpc>
            </a:pPr>
            <a:r>
              <a:rPr lang="en-US" b="1" spc="50" dirty="0">
                <a:ln w="9525" cmpd="sng">
                  <a:solidFill>
                    <a:srgbClr val="FFA72A"/>
                  </a:solidFill>
                  <a:prstDash val="solid"/>
                </a:ln>
                <a:solidFill>
                  <a:srgbClr val="FFF0D9"/>
                </a:solidFill>
                <a:effectLst>
                  <a:glow rad="38100">
                    <a:schemeClr val="accent1">
                      <a:alpha val="40000"/>
                    </a:schemeClr>
                  </a:glow>
                </a:effectLst>
              </a:rPr>
              <a:t>Java</a:t>
            </a:r>
          </a:p>
          <a:p>
            <a:pPr algn="ctr">
              <a:lnSpc>
                <a:spcPct val="85000"/>
              </a:lnSpc>
            </a:pPr>
            <a:r>
              <a:rPr lang="en-US" b="1" spc="50" dirty="0">
                <a:ln w="9525" cmpd="sng">
                  <a:solidFill>
                    <a:srgbClr val="FFA72A"/>
                  </a:solidFill>
                  <a:prstDash val="solid"/>
                </a:ln>
                <a:solidFill>
                  <a:srgbClr val="FFF0D9"/>
                </a:solidFill>
                <a:effectLst>
                  <a:glow rad="38100">
                    <a:schemeClr val="accent1">
                      <a:alpha val="40000"/>
                    </a:schemeClr>
                  </a:glow>
                </a:effectLst>
              </a:rPr>
              <a:t>Basics</a:t>
            </a:r>
          </a:p>
        </p:txBody>
      </p:sp>
      <p:pic>
        <p:nvPicPr>
          <p:cNvPr id="2" name="Picture 1"/>
          <p:cNvPicPr>
            <a:picLocks noChangeAspect="1"/>
          </p:cNvPicPr>
          <p:nvPr/>
        </p:nvPicPr>
        <p:blipFill>
          <a:blip r:embed="rId8"/>
          <a:stretch>
            <a:fillRect/>
          </a:stretch>
        </p:blipFill>
        <p:spPr>
          <a:xfrm>
            <a:off x="6932612" y="3639411"/>
            <a:ext cx="4427895" cy="2474161"/>
          </a:xfrm>
          <a:prstGeom prst="roundRect">
            <a:avLst>
              <a:gd name="adj" fmla="val 2373"/>
            </a:avLst>
          </a:prstGeom>
        </p:spPr>
      </p:pic>
    </p:spTree>
    <p:extLst>
      <p:ext uri="{BB962C8B-B14F-4D97-AF65-F5344CB8AC3E}">
        <p14:creationId xmlns:p14="http://schemas.microsoft.com/office/powerpoint/2010/main" val="4014073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
        <p:nvSpPr>
          <p:cNvPr id="3" name="Content Placeholder 2"/>
          <p:cNvSpPr>
            <a:spLocks noGrp="1"/>
          </p:cNvSpPr>
          <p:nvPr>
            <p:ph idx="1"/>
          </p:nvPr>
        </p:nvSpPr>
        <p:spPr/>
        <p:txBody>
          <a:bodyPr>
            <a:normAutofit/>
          </a:bodyPr>
          <a:lstStyle/>
          <a:p>
            <a:pPr>
              <a:lnSpc>
                <a:spcPct val="100000"/>
              </a:lnSpc>
            </a:pPr>
            <a:r>
              <a:rPr lang="en-US" dirty="0"/>
              <a:t>Write a Java program to calculate and print the value of the following expression: </a:t>
            </a:r>
            <a:r>
              <a:rPr lang="en-US" dirty="0">
                <a:solidFill>
                  <a:schemeClr val="tx2">
                    <a:lumMod val="75000"/>
                  </a:schemeClr>
                </a:solidFill>
              </a:rPr>
              <a:t>[(30 + 21) * 1/2 * (35 - 12 - 1/2)]</a:t>
            </a:r>
            <a:r>
              <a:rPr lang="en-US" baseline="30000" dirty="0">
                <a:solidFill>
                  <a:schemeClr val="tx2">
                    <a:lumMod val="75000"/>
                  </a:schemeClr>
                </a:solidFill>
              </a:rPr>
              <a:t>2</a:t>
            </a:r>
          </a:p>
          <a:p>
            <a:pPr>
              <a:lnSpc>
                <a:spcPct val="100000"/>
              </a:lnSpc>
              <a:spcBef>
                <a:spcPts val="1800"/>
              </a:spcBef>
            </a:pPr>
            <a:r>
              <a:rPr lang="en-US" dirty="0"/>
              <a:t>Sample solution:</a:t>
            </a:r>
            <a:endParaRPr lang="en-US" baseline="30000" dirty="0"/>
          </a:p>
        </p:txBody>
      </p:sp>
      <p:sp>
        <p:nvSpPr>
          <p:cNvPr id="4" name="Title 3"/>
          <p:cNvSpPr>
            <a:spLocks noGrp="1"/>
          </p:cNvSpPr>
          <p:nvPr>
            <p:ph type="title"/>
          </p:nvPr>
        </p:nvSpPr>
        <p:spPr/>
        <p:txBody>
          <a:bodyPr/>
          <a:lstStyle/>
          <a:p>
            <a:r>
              <a:rPr lang="en-US" dirty="0"/>
              <a:t>Problem: Calculate Expression</a:t>
            </a:r>
          </a:p>
        </p:txBody>
      </p:sp>
      <p:sp>
        <p:nvSpPr>
          <p:cNvPr id="5" name="Text Placeholder 5"/>
          <p:cNvSpPr txBox="1">
            <a:spLocks/>
          </p:cNvSpPr>
          <p:nvPr/>
        </p:nvSpPr>
        <p:spPr>
          <a:xfrm>
            <a:off x="855333" y="3419298"/>
            <a:ext cx="10478160" cy="199090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20000"/>
              </a:lnSpc>
              <a:spcBef>
                <a:spcPts val="0"/>
              </a:spcBef>
              <a:spcAft>
                <a:spcPts val="0"/>
              </a:spcAft>
              <a:buClr>
                <a:srgbClr val="F2B254"/>
              </a:buClr>
              <a:buSzPct val="100000"/>
              <a:buNone/>
            </a:pPr>
            <a:r>
              <a:rPr lang="it-IT"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double</a:t>
            </a: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val =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(30</a:t>
            </a:r>
            <a:r>
              <a:rPr lang="en-US" b="1" dirty="0">
                <a:solidFill>
                  <a:srgbClr val="FBEEDC"/>
                </a:solidFill>
                <a:effectLst>
                  <a:outerShdw blurRad="38100" dist="38100" dir="2700000" algn="tl">
                    <a:srgbClr val="000000">
                      <a:alpha val="43137"/>
                    </a:srgbClr>
                  </a:outerShdw>
                </a:effectLst>
                <a:cs typeface="Consolas" pitchFamily="49" charset="0"/>
              </a:rPr>
              <a:t>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b="1" dirty="0">
                <a:solidFill>
                  <a:srgbClr val="FBEEDC"/>
                </a:solidFill>
                <a:effectLst>
                  <a:outerShdw blurRad="38100" dist="38100" dir="2700000" algn="tl">
                    <a:srgbClr val="000000">
                      <a:alpha val="43137"/>
                    </a:srgbClr>
                  </a:outerShdw>
                </a:effectLst>
                <a:cs typeface="Consolas" pitchFamily="49" charset="0"/>
              </a:rPr>
              <a:t>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21)</a:t>
            </a:r>
            <a:r>
              <a:rPr lang="en-US" b="1" dirty="0">
                <a:solidFill>
                  <a:srgbClr val="FBEEDC"/>
                </a:solidFill>
                <a:effectLst>
                  <a:outerShdw blurRad="38100" dist="38100" dir="2700000" algn="tl">
                    <a:srgbClr val="000000">
                      <a:alpha val="43137"/>
                    </a:srgbClr>
                  </a:outerShdw>
                </a:effectLst>
                <a:cs typeface="Consolas" pitchFamily="49" charset="0"/>
              </a:rPr>
              <a:t> * 1</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/2.0</a:t>
            </a:r>
            <a:r>
              <a:rPr lang="en-US" b="1" dirty="0">
                <a:solidFill>
                  <a:srgbClr val="FBEEDC"/>
                </a:solidFill>
                <a:effectLst>
                  <a:outerShdw blurRad="38100" dist="38100" dir="2700000" algn="tl">
                    <a:srgbClr val="000000">
                      <a:alpha val="43137"/>
                    </a:srgbClr>
                  </a:outerShdw>
                </a:effectLst>
                <a:cs typeface="Consolas" pitchFamily="49" charset="0"/>
              </a:rPr>
              <a:t>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b="1" dirty="0">
                <a:solidFill>
                  <a:srgbClr val="FBEEDC"/>
                </a:solidFill>
                <a:effectLst>
                  <a:outerShdw blurRad="38100" dist="38100" dir="2700000" algn="tl">
                    <a:srgbClr val="000000">
                      <a:alpha val="43137"/>
                    </a:srgbClr>
                  </a:outerShdw>
                </a:effectLst>
                <a:cs typeface="Consolas" pitchFamily="49" charset="0"/>
              </a:rPr>
              <a:t>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(35</a:t>
            </a:r>
            <a:r>
              <a:rPr lang="en-US" b="1" dirty="0">
                <a:solidFill>
                  <a:srgbClr val="FBEEDC"/>
                </a:solidFill>
                <a:effectLst>
                  <a:outerShdw blurRad="38100" dist="38100" dir="2700000" algn="tl">
                    <a:srgbClr val="000000">
                      <a:alpha val="43137"/>
                    </a:srgbClr>
                  </a:outerShdw>
                </a:effectLst>
                <a:cs typeface="Consolas" pitchFamily="49" charset="0"/>
              </a:rPr>
              <a:t>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b="1" dirty="0">
                <a:solidFill>
                  <a:srgbClr val="FBEEDC"/>
                </a:solidFill>
                <a:effectLst>
                  <a:outerShdw blurRad="38100" dist="38100" dir="2700000" algn="tl">
                    <a:srgbClr val="000000">
                      <a:alpha val="43137"/>
                    </a:srgbClr>
                  </a:outerShdw>
                </a:effectLst>
                <a:cs typeface="Consolas" pitchFamily="49" charset="0"/>
              </a:rPr>
              <a:t>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12</a:t>
            </a:r>
            <a:r>
              <a:rPr lang="en-US" b="1" dirty="0">
                <a:solidFill>
                  <a:srgbClr val="FBEEDC"/>
                </a:solidFill>
                <a:effectLst>
                  <a:outerShdw blurRad="38100" dist="38100" dir="2700000" algn="tl">
                    <a:srgbClr val="000000">
                      <a:alpha val="43137"/>
                    </a:srgbClr>
                  </a:outerShdw>
                </a:effectLst>
                <a:cs typeface="Consolas" pitchFamily="49" charset="0"/>
              </a:rPr>
              <a:t>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b="1" dirty="0">
                <a:solidFill>
                  <a:srgbClr val="FBEEDC"/>
                </a:solidFill>
                <a:effectLst>
                  <a:outerShdw blurRad="38100" dist="38100" dir="2700000" algn="tl">
                    <a:srgbClr val="000000">
                      <a:alpha val="43137"/>
                    </a:srgbClr>
                  </a:outerShdw>
                </a:effectLst>
                <a:cs typeface="Consolas" pitchFamily="49" charset="0"/>
              </a:rPr>
              <a:t> 1/2.</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0);</a:t>
            </a:r>
          </a:p>
          <a:p>
            <a:pPr marL="0" lvl="1" indent="0">
              <a:lnSpc>
                <a:spcPct val="120000"/>
              </a:lnSpc>
              <a:spcBef>
                <a:spcPts val="0"/>
              </a:spcBef>
              <a:spcAft>
                <a:spcPts val="0"/>
              </a:spcAft>
              <a:buClr>
                <a:srgbClr val="F2B254"/>
              </a:buClr>
              <a:buSzPct val="100000"/>
              <a:buNone/>
            </a:pPr>
            <a:r>
              <a:rPr lang="it-IT"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double</a:t>
            </a: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valSquare = val * val;</a:t>
            </a:r>
          </a:p>
          <a:p>
            <a:pPr marL="0" lvl="1" indent="0">
              <a:lnSpc>
                <a:spcPct val="120000"/>
              </a:lnSpc>
              <a:spcBef>
                <a:spcPts val="0"/>
              </a:spcBef>
              <a:spcAft>
                <a:spcPts val="0"/>
              </a:spcAft>
              <a:buClr>
                <a:srgbClr val="F2B254"/>
              </a:buClr>
              <a:buSzPct val="100000"/>
              <a:buNone/>
            </a:pP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System.out.println(valSquare);</a:t>
            </a:r>
            <a:endParaRPr lang="it-IT"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TextBox 5"/>
          <p:cNvSpPr txBox="1"/>
          <p:nvPr/>
        </p:nvSpPr>
        <p:spPr>
          <a:xfrm>
            <a:off x="776677" y="6172200"/>
            <a:ext cx="10556816" cy="461665"/>
          </a:xfrm>
          <a:prstGeom prst="rect">
            <a:avLst/>
          </a:prstGeom>
          <a:noFill/>
        </p:spPr>
        <p:txBody>
          <a:bodyPr wrap="square" rtlCol="0">
            <a:spAutoFit/>
          </a:bodyPr>
          <a:lstStyle/>
          <a:p>
            <a:pPr algn="ctr"/>
            <a:r>
              <a:rPr lang="en-US" dirty="0"/>
              <a:t>Check your solution here: </a:t>
            </a:r>
            <a:r>
              <a:rPr lang="en-US" dirty="0">
                <a:hlinkClick r:id="rId2"/>
              </a:rPr>
              <a:t>https://judge.softuni.bg/Contests/Practice/Index/264#0</a:t>
            </a:r>
            <a:endParaRPr lang="en-US" dirty="0"/>
          </a:p>
        </p:txBody>
      </p:sp>
    </p:spTree>
    <p:extLst>
      <p:ext uri="{BB962C8B-B14F-4D97-AF65-F5344CB8AC3E}">
        <p14:creationId xmlns:p14="http://schemas.microsoft.com/office/powerpoint/2010/main" val="308473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11</a:t>
            </a:fld>
            <a:endParaRPr lang="en-US" dirty="0"/>
          </a:p>
        </p:txBody>
      </p:sp>
      <p:sp>
        <p:nvSpPr>
          <p:cNvPr id="3" name="Content Placeholder 2"/>
          <p:cNvSpPr>
            <a:spLocks noGrp="1"/>
          </p:cNvSpPr>
          <p:nvPr>
            <p:ph idx="1"/>
          </p:nvPr>
        </p:nvSpPr>
        <p:spPr>
          <a:xfrm>
            <a:off x="190413" y="1066800"/>
            <a:ext cx="11804822" cy="5570355"/>
          </a:xfrm>
        </p:spPr>
        <p:txBody>
          <a:bodyPr/>
          <a:lstStyle/>
          <a:p>
            <a:r>
              <a:rPr lang="en-US" dirty="0"/>
              <a:t>Write a Java program to </a:t>
            </a:r>
            <a:r>
              <a:rPr lang="en-US" dirty="0">
                <a:solidFill>
                  <a:schemeClr val="tx2">
                    <a:lumMod val="75000"/>
                  </a:schemeClr>
                </a:solidFill>
              </a:rPr>
              <a:t>sum</a:t>
            </a:r>
            <a:r>
              <a:rPr lang="bg-BG" dirty="0">
                <a:solidFill>
                  <a:schemeClr val="tx2">
                    <a:lumMod val="75000"/>
                  </a:schemeClr>
                </a:solidFill>
              </a:rPr>
              <a:t> </a:t>
            </a:r>
            <a:r>
              <a:rPr lang="en-US" dirty="0">
                <a:solidFill>
                  <a:schemeClr val="tx2">
                    <a:lumMod val="75000"/>
                  </a:schemeClr>
                </a:solidFill>
              </a:rPr>
              <a:t>two real numbers</a:t>
            </a:r>
            <a:r>
              <a:rPr lang="en-US" dirty="0"/>
              <a:t>:</a:t>
            </a:r>
          </a:p>
        </p:txBody>
      </p:sp>
      <p:sp>
        <p:nvSpPr>
          <p:cNvPr id="4" name="Title 3"/>
          <p:cNvSpPr>
            <a:spLocks noGrp="1"/>
          </p:cNvSpPr>
          <p:nvPr>
            <p:ph type="title"/>
          </p:nvPr>
        </p:nvSpPr>
        <p:spPr/>
        <p:txBody>
          <a:bodyPr/>
          <a:lstStyle/>
          <a:p>
            <a:r>
              <a:rPr lang="en-US" dirty="0"/>
              <a:t>Problem: Sum Two</a:t>
            </a:r>
            <a:r>
              <a:rPr lang="bg-BG" dirty="0"/>
              <a:t> </a:t>
            </a:r>
            <a:r>
              <a:rPr lang="en-US" dirty="0"/>
              <a:t>Numbers</a:t>
            </a:r>
          </a:p>
        </p:txBody>
      </p:sp>
      <p:sp>
        <p:nvSpPr>
          <p:cNvPr id="5" name="Text Placeholder 5"/>
          <p:cNvSpPr txBox="1">
            <a:spLocks/>
          </p:cNvSpPr>
          <p:nvPr/>
        </p:nvSpPr>
        <p:spPr>
          <a:xfrm>
            <a:off x="989014" y="1825698"/>
            <a:ext cx="10210798" cy="424998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import java.util.Scanner;</a:t>
            </a:r>
          </a:p>
          <a:p>
            <a:pPr marL="0" lvl="1" indent="0">
              <a:lnSpc>
                <a:spcPct val="100000"/>
              </a:lnSpc>
              <a:spcBef>
                <a:spcPts val="120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class SumTwoNumbers {</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public static void main(String[] args)</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Scanner</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scan =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 Scanner(System.in)</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double num1 = scan.</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nextDouble()</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double num2 = scan.</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nextDouble()</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System.out.printf("Sum</a:t>
            </a:r>
            <a:r>
              <a:rPr lang="it-IT" sz="2800" b="1" noProof="1">
                <a:solidFill>
                  <a:srgbClr val="FBEEDC"/>
                </a:solidFill>
                <a:effectLst>
                  <a:outerShdw blurRad="38100" dist="38100" dir="2700000" algn="tl">
                    <a:srgbClr val="000000">
                      <a:alpha val="43137"/>
                    </a:srgbClr>
                  </a:outerShdw>
                </a:effectLst>
                <a:cs typeface="Consolas" pitchFamily="49" charset="0"/>
              </a:rPr>
              <a:t> </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it-IT" sz="2800" b="1" noProof="1">
                <a:solidFill>
                  <a:srgbClr val="FBEEDC"/>
                </a:solidFill>
                <a:effectLst>
                  <a:outerShdw blurRad="38100" dist="38100" dir="2700000" algn="tl">
                    <a:srgbClr val="000000">
                      <a:alpha val="43137"/>
                    </a:srgbClr>
                  </a:outerShdw>
                </a:effectLst>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%.2f</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num1</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num2</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TextBox 5"/>
          <p:cNvSpPr txBox="1"/>
          <p:nvPr/>
        </p:nvSpPr>
        <p:spPr>
          <a:xfrm>
            <a:off x="776677" y="6212840"/>
            <a:ext cx="10556816" cy="461665"/>
          </a:xfrm>
          <a:prstGeom prst="rect">
            <a:avLst/>
          </a:prstGeom>
          <a:noFill/>
        </p:spPr>
        <p:txBody>
          <a:bodyPr wrap="square" rtlCol="0">
            <a:spAutoFit/>
          </a:bodyPr>
          <a:lstStyle/>
          <a:p>
            <a:pPr algn="ctr"/>
            <a:r>
              <a:rPr lang="en-US" dirty="0"/>
              <a:t>Check your solution here</a:t>
            </a:r>
            <a:r>
              <a:rPr lang="en-US"/>
              <a:t>: </a:t>
            </a:r>
            <a:r>
              <a:rPr lang="en-US">
                <a:hlinkClick r:id="rId2"/>
              </a:rPr>
              <a:t>https://judge.softuni.bg/Contests/Practice/Index/264#1</a:t>
            </a:r>
            <a:endParaRPr lang="en-US" dirty="0"/>
          </a:p>
        </p:txBody>
      </p:sp>
    </p:spTree>
    <p:extLst>
      <p:ext uri="{BB962C8B-B14F-4D97-AF65-F5344CB8AC3E}">
        <p14:creationId xmlns:p14="http://schemas.microsoft.com/office/powerpoint/2010/main" val="17723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12</a:t>
            </a:fld>
            <a:endParaRPr lang="en-US" dirty="0"/>
          </a:p>
        </p:txBody>
      </p:sp>
      <p:sp>
        <p:nvSpPr>
          <p:cNvPr id="3" name="Content Placeholder 2"/>
          <p:cNvSpPr>
            <a:spLocks noGrp="1"/>
          </p:cNvSpPr>
          <p:nvPr>
            <p:ph idx="1"/>
          </p:nvPr>
        </p:nvSpPr>
        <p:spPr/>
        <p:txBody>
          <a:bodyPr/>
          <a:lstStyle/>
          <a:p>
            <a:r>
              <a:rPr lang="en-US" dirty="0"/>
              <a:t>Java implements the classical </a:t>
            </a:r>
            <a:r>
              <a:rPr lang="en-US" b="1" dirty="0">
                <a:solidFill>
                  <a:schemeClr val="tx2">
                    <a:lumMod val="75000"/>
                  </a:schemeClr>
                </a:solidFill>
                <a:latin typeface="Consolas" panose="020B0609020204030204" pitchFamily="49" charset="0"/>
                <a:cs typeface="Consolas" panose="020B0609020204030204" pitchFamily="49" charset="0"/>
              </a:rPr>
              <a:t>if</a:t>
            </a:r>
            <a:r>
              <a:rPr lang="en-US" dirty="0"/>
              <a:t> / </a:t>
            </a:r>
            <a:r>
              <a:rPr lang="en-US" b="1" dirty="0">
                <a:solidFill>
                  <a:schemeClr val="tx2">
                    <a:lumMod val="75000"/>
                  </a:schemeClr>
                </a:solidFill>
                <a:latin typeface="Consolas" panose="020B0609020204030204" pitchFamily="49" charset="0"/>
                <a:cs typeface="Consolas" panose="020B0609020204030204" pitchFamily="49" charset="0"/>
              </a:rPr>
              <a:t>if-else</a:t>
            </a:r>
            <a:r>
              <a:rPr lang="en-US" dirty="0"/>
              <a:t> statements:</a:t>
            </a:r>
          </a:p>
          <a:p>
            <a:endParaRPr lang="en-US" dirty="0"/>
          </a:p>
        </p:txBody>
      </p:sp>
      <p:sp>
        <p:nvSpPr>
          <p:cNvPr id="4" name="Title 3"/>
          <p:cNvSpPr>
            <a:spLocks noGrp="1"/>
          </p:cNvSpPr>
          <p:nvPr>
            <p:ph type="title"/>
          </p:nvPr>
        </p:nvSpPr>
        <p:spPr/>
        <p:txBody>
          <a:bodyPr>
            <a:normAutofit/>
          </a:bodyPr>
          <a:lstStyle/>
          <a:p>
            <a:r>
              <a:rPr lang="en-US" dirty="0"/>
              <a:t>Conditions: if-else Statement</a:t>
            </a:r>
          </a:p>
        </p:txBody>
      </p:sp>
      <p:sp>
        <p:nvSpPr>
          <p:cNvPr id="5" name="Rectangle 4"/>
          <p:cNvSpPr>
            <a:spLocks noChangeArrowheads="1"/>
          </p:cNvSpPr>
          <p:nvPr/>
        </p:nvSpPr>
        <p:spPr bwMode="auto">
          <a:xfrm>
            <a:off x="915988" y="2133600"/>
            <a:ext cx="10283824" cy="389502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eaLnBrk="0" hangingPunct="0">
              <a:lnSpc>
                <a:spcPct val="105000"/>
              </a:lnSpc>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 number = 5;</a:t>
            </a:r>
          </a:p>
          <a:p>
            <a:pPr eaLnBrk="0" hangingPunct="0">
              <a:lnSpc>
                <a:spcPct val="105000"/>
              </a:lnSpc>
              <a:spcBef>
                <a:spcPts val="1200"/>
              </a:spcBef>
              <a:buClr>
                <a:schemeClr val="accent5">
                  <a:lumMod val="40000"/>
                  <a:lumOff val="60000"/>
                </a:schemeClr>
              </a:buClr>
              <a:buSzPct val="70000"/>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if</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(number % 2 == 0) {</a:t>
            </a:r>
          </a:p>
          <a:p>
            <a:pPr eaLnBrk="0" hangingPunct="0">
              <a:lnSpc>
                <a:spcPct val="105000"/>
              </a:lnSpc>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System.out.println("Even number");</a:t>
            </a:r>
          </a:p>
          <a:p>
            <a:pPr eaLnBrk="0" hangingPunct="0">
              <a:lnSpc>
                <a:spcPct val="105000"/>
              </a:lnSpc>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5000"/>
              </a:lnSpc>
              <a:buClr>
                <a:schemeClr val="accent5">
                  <a:lumMod val="40000"/>
                  <a:lumOff val="60000"/>
                </a:schemeClr>
              </a:buClr>
              <a:buSzPct val="70000"/>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else</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5000"/>
              </a:lnSpc>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System.out.println("Odd number");</a:t>
            </a:r>
          </a:p>
          <a:p>
            <a:pPr eaLnBrk="0" hangingPunct="0">
              <a:lnSpc>
                <a:spcPct val="105000"/>
              </a:lnSpc>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201119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13</a:t>
            </a:fld>
            <a:endParaRPr lang="en-US" dirty="0"/>
          </a:p>
        </p:txBody>
      </p:sp>
      <p:sp>
        <p:nvSpPr>
          <p:cNvPr id="4" name="Title 3"/>
          <p:cNvSpPr>
            <a:spLocks noGrp="1"/>
          </p:cNvSpPr>
          <p:nvPr>
            <p:ph type="title"/>
          </p:nvPr>
        </p:nvSpPr>
        <p:spPr/>
        <p:txBody>
          <a:bodyPr/>
          <a:lstStyle/>
          <a:p>
            <a:r>
              <a:rPr lang="en-US" dirty="0"/>
              <a:t>Beware of Comparing Strings</a:t>
            </a:r>
          </a:p>
        </p:txBody>
      </p:sp>
      <p:sp>
        <p:nvSpPr>
          <p:cNvPr id="5" name="Rectangle 1"/>
          <p:cNvSpPr>
            <a:spLocks noChangeArrowheads="1"/>
          </p:cNvSpPr>
          <p:nvPr/>
        </p:nvSpPr>
        <p:spPr bwMode="auto">
          <a:xfrm>
            <a:off x="1370012" y="2667000"/>
            <a:ext cx="8837612" cy="16927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String s = </a:t>
            </a:r>
            <a:r>
              <a:rPr kumimoji="0" lang="en-US" altLang="en-US" sz="2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2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sho</a:t>
            </a:r>
            <a:r>
              <a:rPr kumimoji="0" lang="en-US" altLang="en-US" sz="2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2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2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2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Pesho</a:t>
            </a:r>
            <a:r>
              <a:rPr kumimoji="0" lang="en-US" altLang="en-US" sz="2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2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2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Pe</a:t>
            </a:r>
            <a:r>
              <a:rPr kumimoji="0" lang="en-US" altLang="en-US" sz="2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2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 {</a:t>
            </a:r>
            <a:br>
              <a:rPr kumimoji="0" lang="en-US" altLang="en-US" sz="2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26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out</a:t>
            </a:r>
            <a:r>
              <a:rPr kumimoji="0" lang="en-US" altLang="en-US" sz="2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.println</a:t>
            </a:r>
            <a:r>
              <a:rPr kumimoji="0" lang="en-US" altLang="en-US" sz="2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2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Здрасти</a:t>
            </a:r>
            <a:r>
              <a:rPr kumimoji="0" lang="en-US" altLang="en-US" sz="2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2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Пешо</a:t>
            </a:r>
            <a:r>
              <a:rPr kumimoji="0" lang="en-US" altLang="en-US" sz="2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2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9106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3" name="Content Placeholder 2"/>
          <p:cNvSpPr>
            <a:spLocks noGrp="1"/>
          </p:cNvSpPr>
          <p:nvPr>
            <p:ph idx="1"/>
          </p:nvPr>
        </p:nvSpPr>
        <p:spPr/>
        <p:txBody>
          <a:bodyPr/>
          <a:lstStyle/>
          <a:p>
            <a:r>
              <a:rPr lang="en-US" dirty="0"/>
              <a:t>You are given 3 integers</a:t>
            </a:r>
          </a:p>
          <a:p>
            <a:pPr lvl="1"/>
            <a:r>
              <a:rPr lang="en-US" dirty="0"/>
              <a:t>Check whether </a:t>
            </a:r>
            <a:r>
              <a:rPr lang="en-US" dirty="0">
                <a:solidFill>
                  <a:schemeClr val="tx2">
                    <a:lumMod val="75000"/>
                  </a:schemeClr>
                </a:solidFill>
              </a:rPr>
              <a:t>the sum of two of them is equal to the third</a:t>
            </a:r>
          </a:p>
          <a:p>
            <a:pPr lvl="1"/>
            <a:r>
              <a:rPr lang="en-US" dirty="0"/>
              <a:t>Print the output in format </a:t>
            </a:r>
            <a:r>
              <a:rPr lang="en-US" b="1" dirty="0">
                <a:solidFill>
                  <a:schemeClr val="tx2">
                    <a:lumMod val="75000"/>
                  </a:schemeClr>
                </a:solidFill>
                <a:latin typeface="Consolas" panose="020B0609020204030204" pitchFamily="49" charset="0"/>
              </a:rPr>
              <a:t>a</a:t>
            </a:r>
            <a:r>
              <a:rPr lang="en-US" dirty="0"/>
              <a:t> + </a:t>
            </a:r>
            <a:r>
              <a:rPr lang="en-US" b="1" dirty="0">
                <a:solidFill>
                  <a:schemeClr val="tx2">
                    <a:lumMod val="75000"/>
                  </a:schemeClr>
                </a:solidFill>
                <a:latin typeface="Consolas" panose="020B0609020204030204" pitchFamily="49" charset="0"/>
              </a:rPr>
              <a:t>b</a:t>
            </a:r>
            <a:r>
              <a:rPr lang="en-US" dirty="0"/>
              <a:t> = </a:t>
            </a:r>
            <a:r>
              <a:rPr lang="en-US" b="1" dirty="0">
                <a:solidFill>
                  <a:schemeClr val="tx2">
                    <a:lumMod val="75000"/>
                  </a:schemeClr>
                </a:solidFill>
                <a:latin typeface="Consolas" panose="020B0609020204030204" pitchFamily="49" charset="0"/>
              </a:rPr>
              <a:t>c</a:t>
            </a:r>
            <a:r>
              <a:rPr lang="en-US" dirty="0"/>
              <a:t> (where </a:t>
            </a:r>
            <a:r>
              <a:rPr lang="en-US" b="1" dirty="0">
                <a:solidFill>
                  <a:schemeClr val="tx2">
                    <a:lumMod val="75000"/>
                  </a:schemeClr>
                </a:solidFill>
                <a:latin typeface="Consolas" panose="020B0609020204030204" pitchFamily="49" charset="0"/>
              </a:rPr>
              <a:t>a</a:t>
            </a:r>
            <a:r>
              <a:rPr lang="en-US" dirty="0"/>
              <a:t> ≤ </a:t>
            </a:r>
            <a:r>
              <a:rPr lang="en-US" b="1" dirty="0">
                <a:solidFill>
                  <a:schemeClr val="tx2">
                    <a:lumMod val="75000"/>
                  </a:schemeClr>
                </a:solidFill>
                <a:latin typeface="Consolas" panose="020B0609020204030204" pitchFamily="49" charset="0"/>
              </a:rPr>
              <a:t>b</a:t>
            </a:r>
            <a:r>
              <a:rPr lang="en-US" dirty="0"/>
              <a:t>)</a:t>
            </a:r>
          </a:p>
        </p:txBody>
      </p:sp>
      <p:sp>
        <p:nvSpPr>
          <p:cNvPr id="4" name="Title 3"/>
          <p:cNvSpPr>
            <a:spLocks noGrp="1"/>
          </p:cNvSpPr>
          <p:nvPr>
            <p:ph type="title"/>
          </p:nvPr>
        </p:nvSpPr>
        <p:spPr/>
        <p:txBody>
          <a:bodyPr/>
          <a:lstStyle/>
          <a:p>
            <a:r>
              <a:rPr lang="en-US" dirty="0"/>
              <a:t>Problem: Three Integers Sum</a:t>
            </a:r>
          </a:p>
        </p:txBody>
      </p:sp>
      <p:sp>
        <p:nvSpPr>
          <p:cNvPr id="5" name="Rectangle 4"/>
          <p:cNvSpPr>
            <a:spLocks noChangeArrowheads="1"/>
          </p:cNvSpPr>
          <p:nvPr/>
        </p:nvSpPr>
        <p:spPr bwMode="auto">
          <a:xfrm>
            <a:off x="836612" y="3527603"/>
            <a:ext cx="1796998"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8 15 7</a:t>
            </a:r>
          </a:p>
        </p:txBody>
      </p:sp>
      <p:sp>
        <p:nvSpPr>
          <p:cNvPr id="7" name="Right Arrow 6"/>
          <p:cNvSpPr/>
          <p:nvPr/>
        </p:nvSpPr>
        <p:spPr>
          <a:xfrm>
            <a:off x="2864826" y="3648440"/>
            <a:ext cx="381000" cy="346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Rectangle 7"/>
          <p:cNvSpPr>
            <a:spLocks noChangeArrowheads="1"/>
          </p:cNvSpPr>
          <p:nvPr/>
        </p:nvSpPr>
        <p:spPr bwMode="auto">
          <a:xfrm>
            <a:off x="3438130" y="3527603"/>
            <a:ext cx="2656282"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7 + 8 = 15</a:t>
            </a:r>
            <a:endPar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Rectangle 8"/>
          <p:cNvSpPr>
            <a:spLocks noChangeArrowheads="1"/>
          </p:cNvSpPr>
          <p:nvPr/>
        </p:nvSpPr>
        <p:spPr bwMode="auto">
          <a:xfrm>
            <a:off x="6812014" y="3527603"/>
            <a:ext cx="1492198"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3 8 12</a:t>
            </a:r>
          </a:p>
        </p:txBody>
      </p:sp>
      <p:sp>
        <p:nvSpPr>
          <p:cNvPr id="10" name="Right Arrow 9"/>
          <p:cNvSpPr/>
          <p:nvPr/>
        </p:nvSpPr>
        <p:spPr>
          <a:xfrm>
            <a:off x="8532812" y="3648440"/>
            <a:ext cx="381000" cy="346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Rectangle 10"/>
          <p:cNvSpPr>
            <a:spLocks noChangeArrowheads="1"/>
          </p:cNvSpPr>
          <p:nvPr/>
        </p:nvSpPr>
        <p:spPr bwMode="auto">
          <a:xfrm>
            <a:off x="9142412" y="3527603"/>
            <a:ext cx="2133600"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No</a:t>
            </a:r>
            <a:endPar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Rectangle 11"/>
          <p:cNvSpPr>
            <a:spLocks noChangeArrowheads="1"/>
          </p:cNvSpPr>
          <p:nvPr/>
        </p:nvSpPr>
        <p:spPr bwMode="auto">
          <a:xfrm>
            <a:off x="836612" y="4593747"/>
            <a:ext cx="1796998"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-5 -3 -2</a:t>
            </a:r>
          </a:p>
        </p:txBody>
      </p:sp>
      <p:sp>
        <p:nvSpPr>
          <p:cNvPr id="13" name="Right Arrow 12"/>
          <p:cNvSpPr/>
          <p:nvPr/>
        </p:nvSpPr>
        <p:spPr>
          <a:xfrm>
            <a:off x="2864826" y="4714584"/>
            <a:ext cx="381000" cy="346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Rectangle 13"/>
          <p:cNvSpPr>
            <a:spLocks noChangeArrowheads="1"/>
          </p:cNvSpPr>
          <p:nvPr/>
        </p:nvSpPr>
        <p:spPr bwMode="auto">
          <a:xfrm>
            <a:off x="3438130" y="4593747"/>
            <a:ext cx="2656282"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-3 + -2 = -5</a:t>
            </a:r>
            <a:endPar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Rectangle 14"/>
          <p:cNvSpPr>
            <a:spLocks noChangeArrowheads="1"/>
          </p:cNvSpPr>
          <p:nvPr/>
        </p:nvSpPr>
        <p:spPr bwMode="auto">
          <a:xfrm>
            <a:off x="6812014" y="4593747"/>
            <a:ext cx="1492198" cy="55630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0 0 0</a:t>
            </a:r>
          </a:p>
        </p:txBody>
      </p:sp>
      <p:sp>
        <p:nvSpPr>
          <p:cNvPr id="16" name="Right Arrow 15"/>
          <p:cNvSpPr/>
          <p:nvPr/>
        </p:nvSpPr>
        <p:spPr>
          <a:xfrm>
            <a:off x="8532812" y="4714584"/>
            <a:ext cx="381000" cy="346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 name="Rectangle 16"/>
          <p:cNvSpPr>
            <a:spLocks noChangeArrowheads="1"/>
          </p:cNvSpPr>
          <p:nvPr/>
        </p:nvSpPr>
        <p:spPr bwMode="auto">
          <a:xfrm>
            <a:off x="9142412" y="4593747"/>
            <a:ext cx="2133600"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0 + 0 = 0</a:t>
            </a:r>
            <a:endPar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8" name="TextBox 17"/>
          <p:cNvSpPr txBox="1"/>
          <p:nvPr/>
        </p:nvSpPr>
        <p:spPr>
          <a:xfrm>
            <a:off x="776677" y="6172200"/>
            <a:ext cx="10556816" cy="461665"/>
          </a:xfrm>
          <a:prstGeom prst="rect">
            <a:avLst/>
          </a:prstGeom>
          <a:noFill/>
        </p:spPr>
        <p:txBody>
          <a:bodyPr wrap="square" rtlCol="0">
            <a:spAutoFit/>
          </a:bodyPr>
          <a:lstStyle/>
          <a:p>
            <a:pPr algn="ctr"/>
            <a:r>
              <a:rPr lang="en-US" dirty="0"/>
              <a:t>Check your solution here: </a:t>
            </a:r>
            <a:r>
              <a:rPr lang="en-US" dirty="0">
                <a:hlinkClick r:id="rId2"/>
              </a:rPr>
              <a:t>https://judge.softuni.bg/Contests/Practice/Index/264#2</a:t>
            </a:r>
            <a:endParaRPr lang="en-US" dirty="0"/>
          </a:p>
        </p:txBody>
      </p:sp>
    </p:spTree>
    <p:extLst>
      <p:ext uri="{BB962C8B-B14F-4D97-AF65-F5344CB8AC3E}">
        <p14:creationId xmlns:p14="http://schemas.microsoft.com/office/powerpoint/2010/main" val="3632293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4" name="Title 3"/>
          <p:cNvSpPr>
            <a:spLocks noGrp="1"/>
          </p:cNvSpPr>
          <p:nvPr>
            <p:ph type="title"/>
          </p:nvPr>
        </p:nvSpPr>
        <p:spPr/>
        <p:txBody>
          <a:bodyPr/>
          <a:lstStyle/>
          <a:p>
            <a:r>
              <a:rPr lang="en-US" dirty="0"/>
              <a:t>Solution: Three Integers Sum</a:t>
            </a:r>
          </a:p>
        </p:txBody>
      </p:sp>
      <p:sp>
        <p:nvSpPr>
          <p:cNvPr id="5" name="Rectangle 4"/>
          <p:cNvSpPr>
            <a:spLocks noChangeArrowheads="1"/>
          </p:cNvSpPr>
          <p:nvPr/>
        </p:nvSpPr>
        <p:spPr bwMode="auto">
          <a:xfrm>
            <a:off x="760414" y="1219200"/>
            <a:ext cx="10667998" cy="483899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static void main(String[] args) {</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Scanner scan = new Scanner(System.in);</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int num1 = scan.nextInt();</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int num2 = scan.nextInt();</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int num3 = scan.nextInt();</a:t>
            </a:r>
          </a:p>
          <a:p>
            <a:pPr eaLnBrk="0" hangingPunct="0">
              <a:spcBef>
                <a:spcPts val="600"/>
              </a:spcBef>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if (!checkThreeIntegers(num1, num2, num3) &amp;&amp;</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!checkThreeIntegers(num3, num1, num2) &amp;&amp;</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!checkThreeIntegers(num2, num3, num1))</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System.out.println("No");</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3" name="TextBox 12"/>
          <p:cNvSpPr txBox="1"/>
          <p:nvPr/>
        </p:nvSpPr>
        <p:spPr>
          <a:xfrm>
            <a:off x="776677" y="6172200"/>
            <a:ext cx="10556816" cy="461665"/>
          </a:xfrm>
          <a:prstGeom prst="rect">
            <a:avLst/>
          </a:prstGeom>
          <a:noFill/>
        </p:spPr>
        <p:txBody>
          <a:bodyPr wrap="square" rtlCol="0">
            <a:spAutoFit/>
          </a:bodyPr>
          <a:lstStyle/>
          <a:p>
            <a:pPr algn="ctr"/>
            <a:r>
              <a:rPr lang="en-US" dirty="0"/>
              <a:t>Check your solution here: </a:t>
            </a:r>
            <a:r>
              <a:rPr lang="en-US" dirty="0">
                <a:hlinkClick r:id="rId2"/>
              </a:rPr>
              <a:t>https://judge.softuni.bg/Contests/Practice/Index/264#2</a:t>
            </a:r>
            <a:endParaRPr lang="en-US" dirty="0"/>
          </a:p>
        </p:txBody>
      </p:sp>
    </p:spTree>
    <p:extLst>
      <p:ext uri="{BB962C8B-B14F-4D97-AF65-F5344CB8AC3E}">
        <p14:creationId xmlns:p14="http://schemas.microsoft.com/office/powerpoint/2010/main" val="186336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16</a:t>
            </a:fld>
            <a:endParaRPr lang="en-US" dirty="0"/>
          </a:p>
        </p:txBody>
      </p:sp>
      <p:sp>
        <p:nvSpPr>
          <p:cNvPr id="4" name="Title 3"/>
          <p:cNvSpPr>
            <a:spLocks noGrp="1"/>
          </p:cNvSpPr>
          <p:nvPr>
            <p:ph type="title"/>
          </p:nvPr>
        </p:nvSpPr>
        <p:spPr/>
        <p:txBody>
          <a:bodyPr/>
          <a:lstStyle/>
          <a:p>
            <a:r>
              <a:rPr lang="en-US" dirty="0"/>
              <a:t>Solution: Three Integers Sum (2)</a:t>
            </a:r>
          </a:p>
        </p:txBody>
      </p:sp>
      <p:sp>
        <p:nvSpPr>
          <p:cNvPr id="5" name="Rectangle 4"/>
          <p:cNvSpPr>
            <a:spLocks noChangeArrowheads="1"/>
          </p:cNvSpPr>
          <p:nvPr/>
        </p:nvSpPr>
        <p:spPr bwMode="auto">
          <a:xfrm>
            <a:off x="760414" y="1416098"/>
            <a:ext cx="10667998" cy="414650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static boolean checkThreeIntegers(</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int num1, int num2, int sum) {</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if (num1 + num2 != sum)</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if (num1 &lt;= num2)</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System.out.printf("%d + %d = %d\n", num1, num2, sum);</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else</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System.out.printf("%d + %d = %d\n", num2, num1, sum);</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return true;</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TextBox 6"/>
          <p:cNvSpPr txBox="1"/>
          <p:nvPr/>
        </p:nvSpPr>
        <p:spPr>
          <a:xfrm>
            <a:off x="776677" y="6172200"/>
            <a:ext cx="10556816" cy="461665"/>
          </a:xfrm>
          <a:prstGeom prst="rect">
            <a:avLst/>
          </a:prstGeom>
          <a:noFill/>
        </p:spPr>
        <p:txBody>
          <a:bodyPr wrap="square" rtlCol="0">
            <a:spAutoFit/>
          </a:bodyPr>
          <a:lstStyle/>
          <a:p>
            <a:pPr algn="ctr"/>
            <a:r>
              <a:rPr lang="en-US" dirty="0"/>
              <a:t>Check your solution here: </a:t>
            </a:r>
            <a:r>
              <a:rPr lang="en-US" dirty="0">
                <a:hlinkClick r:id="rId2"/>
              </a:rPr>
              <a:t>https://judge.softuni.bg/Contests/Practice/Index/264#2</a:t>
            </a:r>
            <a:endParaRPr lang="en-US" dirty="0"/>
          </a:p>
        </p:txBody>
      </p:sp>
    </p:spTree>
    <p:extLst>
      <p:ext uri="{BB962C8B-B14F-4D97-AF65-F5344CB8AC3E}">
        <p14:creationId xmlns:p14="http://schemas.microsoft.com/office/powerpoint/2010/main" val="237144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17</a:t>
            </a:fld>
            <a:endParaRPr lang="en-US" dirty="0"/>
          </a:p>
        </p:txBody>
      </p:sp>
      <p:sp>
        <p:nvSpPr>
          <p:cNvPr id="463875" name="Rectangle 3"/>
          <p:cNvSpPr>
            <a:spLocks noGrp="1" noChangeArrowheads="1"/>
          </p:cNvSpPr>
          <p:nvPr>
            <p:ph idx="1"/>
          </p:nvPr>
        </p:nvSpPr>
        <p:spPr/>
        <p:txBody>
          <a:bodyPr>
            <a:normAutofit/>
          </a:bodyPr>
          <a:lstStyle/>
          <a:p>
            <a:pPr>
              <a:lnSpc>
                <a:spcPct val="100000"/>
              </a:lnSpc>
            </a:pPr>
            <a:r>
              <a:rPr lang="en-US" dirty="0"/>
              <a:t>Selects for execution a statement from a list depending on the value of the </a:t>
            </a:r>
            <a:r>
              <a:rPr lang="en-US" b="1" dirty="0">
                <a:solidFill>
                  <a:schemeClr val="tx2">
                    <a:lumMod val="75000"/>
                  </a:schemeClr>
                </a:solidFill>
                <a:latin typeface="Consolas" pitchFamily="49" charset="0"/>
                <a:cs typeface="Consolas" pitchFamily="49" charset="0"/>
              </a:rPr>
              <a:t>switch</a:t>
            </a:r>
            <a:r>
              <a:rPr lang="en-US" dirty="0"/>
              <a:t> expression </a:t>
            </a:r>
          </a:p>
        </p:txBody>
      </p:sp>
      <p:sp>
        <p:nvSpPr>
          <p:cNvPr id="463874" name="Rectangle 2"/>
          <p:cNvSpPr>
            <a:spLocks noGrp="1" noChangeArrowheads="1"/>
          </p:cNvSpPr>
          <p:nvPr>
            <p:ph type="title"/>
          </p:nvPr>
        </p:nvSpPr>
        <p:spPr/>
        <p:txBody>
          <a:bodyPr/>
          <a:lstStyle/>
          <a:p>
            <a:r>
              <a:rPr lang="en-US" dirty="0"/>
              <a:t>The </a:t>
            </a:r>
            <a:r>
              <a:rPr lang="en-US" dirty="0">
                <a:latin typeface="Consolas" pitchFamily="49" charset="0"/>
                <a:cs typeface="Consolas" pitchFamily="49" charset="0"/>
              </a:rPr>
              <a:t>switch-case</a:t>
            </a:r>
            <a:r>
              <a:rPr lang="en-US" dirty="0"/>
              <a:t> Statement</a:t>
            </a:r>
            <a:endParaRPr lang="bg-BG" dirty="0">
              <a:latin typeface="Consolas" pitchFamily="49" charset="0"/>
              <a:cs typeface="Consolas" pitchFamily="49" charset="0"/>
            </a:endParaRPr>
          </a:p>
        </p:txBody>
      </p:sp>
      <p:sp>
        <p:nvSpPr>
          <p:cNvPr id="463876" name="Rectangle 4"/>
          <p:cNvSpPr>
            <a:spLocks noChangeArrowheads="1"/>
          </p:cNvSpPr>
          <p:nvPr/>
        </p:nvSpPr>
        <p:spPr bwMode="auto">
          <a:xfrm>
            <a:off x="993776" y="2438400"/>
            <a:ext cx="10282236" cy="3970318"/>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int day = 3;</a:t>
            </a:r>
            <a:endParaRPr lang="bg-BG"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switch (day) {</a:t>
            </a:r>
          </a:p>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case 1: System.out.println("Monday"); break;</a:t>
            </a:r>
          </a:p>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case 2: System.out.println("Tuesday"); break;</a:t>
            </a:r>
          </a:p>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case 3: System.out.println("Wednesday"); break;</a:t>
            </a:r>
          </a:p>
          <a:p>
            <a:pPr marL="457200" indent="-457200" eaLnBrk="0" hangingPunct="0">
              <a:buClr>
                <a:schemeClr val="accent5">
                  <a:lumMod val="40000"/>
                  <a:lumOff val="60000"/>
                </a:schemeClr>
              </a:buClr>
              <a:buSzPct val="70000"/>
            </a:pPr>
            <a:r>
              <a:rPr lang="bg-BG"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endPar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case 7: System.out.println("Sunday"); break;</a:t>
            </a:r>
          </a:p>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default: System.out.println("Error!"); break;</a:t>
            </a:r>
          </a:p>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1653794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3" name="Content Placeholder 2"/>
          <p:cNvSpPr>
            <a:spLocks noGrp="1"/>
          </p:cNvSpPr>
          <p:nvPr>
            <p:ph idx="1"/>
          </p:nvPr>
        </p:nvSpPr>
        <p:spPr/>
        <p:txBody>
          <a:bodyPr/>
          <a:lstStyle/>
          <a:p>
            <a:r>
              <a:rPr lang="en-US" dirty="0"/>
              <a:t>The </a:t>
            </a:r>
            <a:r>
              <a:rPr lang="en-US" b="1" dirty="0">
                <a:solidFill>
                  <a:schemeClr val="tx2">
                    <a:lumMod val="75000"/>
                  </a:schemeClr>
                </a:solidFill>
                <a:latin typeface="Consolas" panose="020B0609020204030204" pitchFamily="49" charset="0"/>
              </a:rPr>
              <a:t>for</a:t>
            </a:r>
            <a:r>
              <a:rPr lang="en-US" dirty="0"/>
              <a:t> / </a:t>
            </a:r>
            <a:r>
              <a:rPr lang="en-US" b="1" dirty="0">
                <a:solidFill>
                  <a:schemeClr val="tx2">
                    <a:lumMod val="75000"/>
                  </a:schemeClr>
                </a:solidFill>
                <a:latin typeface="Consolas" panose="020B0609020204030204" pitchFamily="49" charset="0"/>
              </a:rPr>
              <a:t>while</a:t>
            </a:r>
            <a:r>
              <a:rPr lang="en-US" dirty="0"/>
              <a:t> / </a:t>
            </a:r>
            <a:r>
              <a:rPr lang="en-US" b="1" dirty="0">
                <a:solidFill>
                  <a:schemeClr val="tx2">
                    <a:lumMod val="75000"/>
                  </a:schemeClr>
                </a:solidFill>
                <a:latin typeface="Consolas" panose="020B0609020204030204" pitchFamily="49" charset="0"/>
              </a:rPr>
              <a:t>do-while</a:t>
            </a:r>
            <a:r>
              <a:rPr lang="en-US" dirty="0"/>
              <a:t> loops work as in C++, C# and Java</a:t>
            </a:r>
          </a:p>
        </p:txBody>
      </p:sp>
      <p:sp>
        <p:nvSpPr>
          <p:cNvPr id="4" name="Title 3"/>
          <p:cNvSpPr>
            <a:spLocks noGrp="1"/>
          </p:cNvSpPr>
          <p:nvPr>
            <p:ph type="title"/>
          </p:nvPr>
        </p:nvSpPr>
        <p:spPr/>
        <p:txBody>
          <a:bodyPr/>
          <a:lstStyle/>
          <a:p>
            <a:r>
              <a:rPr lang="en-US" dirty="0"/>
              <a:t>Loops: for, while, do-while, …</a:t>
            </a:r>
          </a:p>
        </p:txBody>
      </p:sp>
      <p:sp>
        <p:nvSpPr>
          <p:cNvPr id="5" name="Rectangle 4"/>
          <p:cNvSpPr>
            <a:spLocks noChangeArrowheads="1"/>
          </p:cNvSpPr>
          <p:nvPr/>
        </p:nvSpPr>
        <p:spPr bwMode="auto">
          <a:xfrm>
            <a:off x="841376" y="1943912"/>
            <a:ext cx="10587036" cy="1015663"/>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p>
            <a:pPr marL="457200" indent="-457200" eaLnBrk="0" hangingPunct="0">
              <a:buClr>
                <a:schemeClr val="accent5">
                  <a:lumMod val="40000"/>
                  <a:lumOff val="60000"/>
                </a:schemeClr>
              </a:buClr>
              <a:buSzPct val="70000"/>
            </a:pP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for</a:t>
            </a: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(int i = 0; i &lt;= 10; i++)</a:t>
            </a:r>
          </a:p>
          <a:p>
            <a:pPr marL="457200" indent="-457200" eaLnBrk="0" hangingPunct="0">
              <a:buClr>
                <a:schemeClr val="accent5">
                  <a:lumMod val="40000"/>
                  <a:lumOff val="60000"/>
                </a:schemeClr>
              </a:buClr>
              <a:buSzPct val="70000"/>
            </a:pP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System.out.println(i); </a:t>
            </a: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0 1 2 3 4 … 10</a:t>
            </a:r>
          </a:p>
        </p:txBody>
      </p:sp>
      <p:sp>
        <p:nvSpPr>
          <p:cNvPr id="6" name="Rectangle 5"/>
          <p:cNvSpPr>
            <a:spLocks noChangeArrowheads="1"/>
          </p:cNvSpPr>
          <p:nvPr/>
        </p:nvSpPr>
        <p:spPr bwMode="auto">
          <a:xfrm>
            <a:off x="841376" y="3229152"/>
            <a:ext cx="10587036" cy="1477328"/>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p>
            <a:pPr marL="457200" indent="-457200" eaLnBrk="0" hangingPunct="0">
              <a:buClr>
                <a:schemeClr val="accent5">
                  <a:lumMod val="40000"/>
                  <a:lumOff val="60000"/>
                </a:schemeClr>
              </a:buClr>
              <a:buSzPct val="70000"/>
            </a:pP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int count = 1;</a:t>
            </a:r>
          </a:p>
          <a:p>
            <a:pPr marL="457200" indent="-457200" eaLnBrk="0" hangingPunct="0">
              <a:buClr>
                <a:schemeClr val="accent5">
                  <a:lumMod val="40000"/>
                  <a:lumOff val="60000"/>
                </a:schemeClr>
              </a:buClr>
              <a:buSzPct val="70000"/>
            </a:pP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while</a:t>
            </a: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(count &lt; 1024)</a:t>
            </a:r>
          </a:p>
          <a:p>
            <a:pPr marL="457200" indent="-457200" eaLnBrk="0" hangingPunct="0">
              <a:buClr>
                <a:schemeClr val="accent5">
                  <a:lumMod val="40000"/>
                  <a:lumOff val="60000"/>
                </a:schemeClr>
              </a:buClr>
              <a:buSzPct val="70000"/>
            </a:pP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System.out.println(count *= 2);</a:t>
            </a: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 2 4 8 … 1024</a:t>
            </a:r>
            <a:endPar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ectangle 6"/>
          <p:cNvSpPr>
            <a:spLocks noChangeArrowheads="1"/>
          </p:cNvSpPr>
          <p:nvPr/>
        </p:nvSpPr>
        <p:spPr bwMode="auto">
          <a:xfrm>
            <a:off x="841376" y="4978517"/>
            <a:ext cx="10587036" cy="1477328"/>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p>
            <a:pPr marL="457200" indent="-457200" eaLnBrk="0" hangingPunct="0">
              <a:buClr>
                <a:schemeClr val="accent5">
                  <a:lumMod val="40000"/>
                  <a:lumOff val="60000"/>
                </a:schemeClr>
              </a:buClr>
              <a:buSzPct val="70000"/>
            </a:pP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String s = "ha";</a:t>
            </a:r>
          </a:p>
          <a:p>
            <a:pPr marL="457200" indent="-457200" eaLnBrk="0" hangingPunct="0">
              <a:buClr>
                <a:schemeClr val="accent5">
                  <a:lumMod val="40000"/>
                  <a:lumOff val="60000"/>
                </a:schemeClr>
              </a:buClr>
              <a:buSzPct val="70000"/>
            </a:pP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do</a:t>
            </a: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 System.out.println(s); s = s + s; }</a:t>
            </a:r>
          </a:p>
          <a:p>
            <a:pPr marL="457200" indent="-457200" eaLnBrk="0" hangingPunct="0">
              <a:buClr>
                <a:schemeClr val="accent5">
                  <a:lumMod val="40000"/>
                  <a:lumOff val="60000"/>
                </a:schemeClr>
              </a:buClr>
              <a:buSzPct val="70000"/>
            </a:pP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while</a:t>
            </a: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(s.length() &lt; 10); </a:t>
            </a: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ha haha hahahaha</a:t>
            </a:r>
          </a:p>
        </p:txBody>
      </p:sp>
    </p:spTree>
    <p:extLst>
      <p:ext uri="{BB962C8B-B14F-4D97-AF65-F5344CB8AC3E}">
        <p14:creationId xmlns:p14="http://schemas.microsoft.com/office/powerpoint/2010/main" val="313330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4" name="Title 3"/>
          <p:cNvSpPr>
            <a:spLocks noGrp="1"/>
          </p:cNvSpPr>
          <p:nvPr>
            <p:ph type="title"/>
          </p:nvPr>
        </p:nvSpPr>
        <p:spPr/>
        <p:txBody>
          <a:bodyPr>
            <a:normAutofit/>
          </a:bodyPr>
          <a:lstStyle/>
          <a:p>
            <a:r>
              <a:rPr lang="en-US" dirty="0"/>
              <a:t>Problem</a:t>
            </a:r>
            <a:r>
              <a:rPr lang="en-US"/>
              <a:t>: Sum </a:t>
            </a:r>
            <a:r>
              <a:rPr lang="en-US" dirty="0"/>
              <a:t>N Integers in Java</a:t>
            </a:r>
          </a:p>
        </p:txBody>
      </p:sp>
      <p:sp>
        <p:nvSpPr>
          <p:cNvPr id="6" name="Text Placeholder 5"/>
          <p:cNvSpPr txBox="1">
            <a:spLocks/>
          </p:cNvSpPr>
          <p:nvPr/>
        </p:nvSpPr>
        <p:spPr>
          <a:xfrm>
            <a:off x="912814" y="1219200"/>
            <a:ext cx="8991598" cy="477320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import java.util.Scanner;</a:t>
            </a:r>
          </a:p>
          <a:p>
            <a:pPr marL="0" lvl="1" indent="0">
              <a:lnSpc>
                <a:spcPct val="100000"/>
              </a:lnSpc>
              <a:spcBef>
                <a:spcPts val="120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class SumIntegers {</a:t>
            </a:r>
          </a:p>
          <a:p>
            <a:pPr marL="0" lvl="1" indent="0">
              <a:lnSpc>
                <a:spcPct val="100000"/>
              </a:lnSpc>
              <a:spcBef>
                <a:spcPts val="0"/>
              </a:spcBef>
              <a:spcAft>
                <a:spcPts val="0"/>
              </a:spcAft>
              <a:buClr>
                <a:srgbClr val="F2B254"/>
              </a:buClr>
              <a:buSzPct val="100000"/>
              <a:buNone/>
            </a:pP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public static void main(String[] args)</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Scanner</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scan = </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 Scanner(System.in)</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int n = scan.</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nextInt()</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long sum = 0;</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for</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(int i = 0; i &lt; n; i++)</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sum += scan.</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nextInt()</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System.out.println("Sum = " + sum);</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8" name="TextBox 7"/>
          <p:cNvSpPr txBox="1"/>
          <p:nvPr/>
        </p:nvSpPr>
        <p:spPr>
          <a:xfrm>
            <a:off x="776677" y="6172200"/>
            <a:ext cx="10556816" cy="461665"/>
          </a:xfrm>
          <a:prstGeom prst="rect">
            <a:avLst/>
          </a:prstGeom>
          <a:noFill/>
        </p:spPr>
        <p:txBody>
          <a:bodyPr wrap="square" rtlCol="0">
            <a:spAutoFit/>
          </a:bodyPr>
          <a:lstStyle/>
          <a:p>
            <a:pPr algn="ctr"/>
            <a:r>
              <a:rPr lang="en-US" dirty="0"/>
              <a:t>Check your solution here: </a:t>
            </a:r>
            <a:r>
              <a:rPr lang="en-US" dirty="0">
                <a:hlinkClick r:id="rId2"/>
              </a:rPr>
              <a:t>https://judge.softuni.bg/Contests/Practice/Index/264#3</a:t>
            </a:r>
            <a:endParaRPr lang="en-US" dirty="0"/>
          </a:p>
        </p:txBody>
      </p:sp>
      <p:sp>
        <p:nvSpPr>
          <p:cNvPr id="9" name="Rectangle 8"/>
          <p:cNvSpPr>
            <a:spLocks noChangeArrowheads="1"/>
          </p:cNvSpPr>
          <p:nvPr/>
        </p:nvSpPr>
        <p:spPr bwMode="auto">
          <a:xfrm>
            <a:off x="10285412" y="1219200"/>
            <a:ext cx="914400" cy="324403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30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5</a:t>
            </a:r>
          </a:p>
          <a:p>
            <a:pPr algn="ctr">
              <a:lnSpc>
                <a:spcPct val="115000"/>
              </a:lnSpc>
              <a:spcAft>
                <a:spcPts val="0"/>
              </a:spcAft>
            </a:pPr>
            <a:r>
              <a:rPr lang="en-US" sz="30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10</a:t>
            </a:r>
          </a:p>
          <a:p>
            <a:pPr algn="ctr">
              <a:lnSpc>
                <a:spcPct val="115000"/>
              </a:lnSpc>
              <a:spcAft>
                <a:spcPts val="0"/>
              </a:spcAft>
            </a:pPr>
            <a:r>
              <a:rPr lang="en-US" sz="30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20</a:t>
            </a:r>
          </a:p>
          <a:p>
            <a:pPr algn="ctr">
              <a:lnSpc>
                <a:spcPct val="115000"/>
              </a:lnSpc>
              <a:spcAft>
                <a:spcPts val="0"/>
              </a:spcAft>
            </a:pPr>
            <a:r>
              <a:rPr lang="en-US" sz="30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30</a:t>
            </a:r>
          </a:p>
          <a:p>
            <a:pPr algn="ctr">
              <a:lnSpc>
                <a:spcPct val="115000"/>
              </a:lnSpc>
              <a:spcAft>
                <a:spcPts val="0"/>
              </a:spcAft>
            </a:pPr>
            <a:r>
              <a:rPr lang="en-US" sz="30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40</a:t>
            </a:r>
          </a:p>
          <a:p>
            <a:pPr algn="ctr">
              <a:lnSpc>
                <a:spcPct val="115000"/>
              </a:lnSpc>
              <a:spcAft>
                <a:spcPts val="0"/>
              </a:spcAft>
            </a:pPr>
            <a:r>
              <a:rPr lang="en-US" sz="30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-1</a:t>
            </a:r>
            <a:endPar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Down Arrow 9"/>
          <p:cNvSpPr/>
          <p:nvPr/>
        </p:nvSpPr>
        <p:spPr>
          <a:xfrm>
            <a:off x="10552112" y="4704488"/>
            <a:ext cx="381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Rectangle 10"/>
          <p:cNvSpPr>
            <a:spLocks noChangeArrowheads="1"/>
          </p:cNvSpPr>
          <p:nvPr/>
        </p:nvSpPr>
        <p:spPr bwMode="auto">
          <a:xfrm>
            <a:off x="10288904" y="5402946"/>
            <a:ext cx="914400" cy="58945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30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99</a:t>
            </a:r>
            <a:endPar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8586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444419" name="Rectangle 3"/>
          <p:cNvSpPr>
            <a:spLocks noGrp="1" noChangeArrowheads="1"/>
          </p:cNvSpPr>
          <p:nvPr>
            <p:ph idx="4294967295"/>
          </p:nvPr>
        </p:nvSpPr>
        <p:spPr>
          <a:xfrm>
            <a:off x="190413" y="1143000"/>
            <a:ext cx="11804822" cy="5578477"/>
          </a:xfrm>
        </p:spPr>
        <p:txBody>
          <a:bodyPr>
            <a:normAutofit/>
          </a:bodyPr>
          <a:lstStyle/>
          <a:p>
            <a:pPr marL="446088" indent="-446088">
              <a:lnSpc>
                <a:spcPct val="100000"/>
              </a:lnSpc>
              <a:buFontTx/>
              <a:buAutoNum type="arabicPeriod"/>
            </a:pPr>
            <a:r>
              <a:rPr lang="en-US" sz="3200" dirty="0"/>
              <a:t>Welcome to Java</a:t>
            </a:r>
          </a:p>
          <a:p>
            <a:pPr marL="446088" indent="-446088">
              <a:lnSpc>
                <a:spcPct val="100000"/>
              </a:lnSpc>
              <a:buFontTx/>
              <a:buAutoNum type="arabicPeriod"/>
            </a:pPr>
            <a:r>
              <a:rPr lang="en-US" sz="3200" dirty="0"/>
              <a:t>Variables and Operators</a:t>
            </a:r>
          </a:p>
          <a:p>
            <a:pPr marL="446088" indent="-446088">
              <a:lnSpc>
                <a:spcPct val="100000"/>
              </a:lnSpc>
              <a:buFontTx/>
              <a:buAutoNum type="arabicPeriod"/>
            </a:pPr>
            <a:r>
              <a:rPr lang="en-US" sz="3200" dirty="0"/>
              <a:t>Conditions: </a:t>
            </a:r>
            <a:r>
              <a:rPr lang="en-US" sz="3200" b="1" dirty="0">
                <a:solidFill>
                  <a:schemeClr val="tx2">
                    <a:lumMod val="75000"/>
                  </a:schemeClr>
                </a:solidFill>
                <a:latin typeface="Consolas" panose="020B0609020204030204" pitchFamily="49" charset="0"/>
              </a:rPr>
              <a:t>if</a:t>
            </a:r>
            <a:r>
              <a:rPr lang="en-US" sz="3200" dirty="0"/>
              <a:t>-</a:t>
            </a:r>
            <a:r>
              <a:rPr lang="en-US" sz="3200" b="1" dirty="0">
                <a:solidFill>
                  <a:schemeClr val="tx2">
                    <a:lumMod val="75000"/>
                  </a:schemeClr>
                </a:solidFill>
                <a:latin typeface="Consolas" panose="020B0609020204030204" pitchFamily="49" charset="0"/>
              </a:rPr>
              <a:t>else</a:t>
            </a:r>
            <a:r>
              <a:rPr lang="en-US" sz="3200" dirty="0"/>
              <a:t>, </a:t>
            </a:r>
            <a:r>
              <a:rPr lang="en-US" sz="3200" b="1" dirty="0">
                <a:solidFill>
                  <a:schemeClr val="tx2">
                    <a:lumMod val="75000"/>
                  </a:schemeClr>
                </a:solidFill>
                <a:latin typeface="Consolas" panose="020B0609020204030204" pitchFamily="49" charset="0"/>
              </a:rPr>
              <a:t>switch</a:t>
            </a:r>
          </a:p>
          <a:p>
            <a:pPr marL="446088" indent="-446088">
              <a:lnSpc>
                <a:spcPct val="100000"/>
              </a:lnSpc>
              <a:buFontTx/>
              <a:buAutoNum type="arabicPeriod"/>
            </a:pPr>
            <a:r>
              <a:rPr lang="en-US" sz="3200" dirty="0"/>
              <a:t>Loops: </a:t>
            </a:r>
            <a:r>
              <a:rPr lang="en-US" sz="3200" b="1" dirty="0">
                <a:solidFill>
                  <a:schemeClr val="tx2">
                    <a:lumMod val="75000"/>
                  </a:schemeClr>
                </a:solidFill>
                <a:latin typeface="Consolas" panose="020B0609020204030204" pitchFamily="49" charset="0"/>
              </a:rPr>
              <a:t>for</a:t>
            </a:r>
            <a:r>
              <a:rPr lang="en-US" sz="3200" dirty="0"/>
              <a:t>, </a:t>
            </a:r>
            <a:r>
              <a:rPr lang="en-US" sz="3200" b="1" dirty="0">
                <a:solidFill>
                  <a:schemeClr val="tx2">
                    <a:lumMod val="75000"/>
                  </a:schemeClr>
                </a:solidFill>
                <a:latin typeface="Consolas" panose="020B0609020204030204" pitchFamily="49" charset="0"/>
              </a:rPr>
              <a:t>while</a:t>
            </a:r>
            <a:r>
              <a:rPr lang="en-US" sz="3200" dirty="0"/>
              <a:t>, </a:t>
            </a:r>
            <a:r>
              <a:rPr lang="en-US" sz="3200" b="1" dirty="0">
                <a:solidFill>
                  <a:schemeClr val="tx2">
                    <a:lumMod val="75000"/>
                  </a:schemeClr>
                </a:solidFill>
                <a:latin typeface="Consolas" panose="020B0609020204030204" pitchFamily="49" charset="0"/>
              </a:rPr>
              <a:t>do</a:t>
            </a:r>
            <a:r>
              <a:rPr lang="en-US" sz="3200" dirty="0"/>
              <a:t>-</a:t>
            </a:r>
            <a:r>
              <a:rPr lang="en-US" sz="3200" b="1" dirty="0">
                <a:solidFill>
                  <a:schemeClr val="tx2">
                    <a:lumMod val="75000"/>
                  </a:schemeClr>
                </a:solidFill>
                <a:latin typeface="Consolas" panose="020B0609020204030204" pitchFamily="49" charset="0"/>
              </a:rPr>
              <a:t>while</a:t>
            </a:r>
            <a:r>
              <a:rPr lang="en-US" sz="3200" dirty="0"/>
              <a:t>, …</a:t>
            </a:r>
          </a:p>
          <a:p>
            <a:pPr marL="446088" indent="-446088">
              <a:lnSpc>
                <a:spcPct val="100000"/>
              </a:lnSpc>
              <a:buFontTx/>
              <a:buAutoNum type="arabicPeriod"/>
            </a:pPr>
            <a:r>
              <a:rPr lang="en-US" sz="3200" dirty="0"/>
              <a:t>Methods, parameters, return value</a:t>
            </a:r>
          </a:p>
          <a:p>
            <a:pPr marL="446088" indent="-446088">
              <a:lnSpc>
                <a:spcPct val="100000"/>
              </a:lnSpc>
              <a:buFontTx/>
              <a:buAutoNum type="arabicPeriod"/>
            </a:pPr>
            <a:r>
              <a:rPr lang="en-US" sz="3200" dirty="0"/>
              <a:t>Objects and Classes</a:t>
            </a:r>
          </a:p>
          <a:p>
            <a:pPr marL="446088" indent="-446088">
              <a:lnSpc>
                <a:spcPct val="100000"/>
              </a:lnSpc>
              <a:buFontTx/>
              <a:buAutoNum type="arabicPeriod"/>
            </a:pPr>
            <a:r>
              <a:rPr lang="en-US" sz="3200" dirty="0"/>
              <a:t>Arrays and Collections:</a:t>
            </a:r>
            <a:br>
              <a:rPr lang="en-US" sz="3200" dirty="0"/>
            </a:br>
            <a:r>
              <a:rPr lang="en-US" sz="3200" b="1" noProof="1">
                <a:solidFill>
                  <a:schemeClr val="tx2">
                    <a:lumMod val="75000"/>
                  </a:schemeClr>
                </a:solidFill>
                <a:latin typeface="Consolas" panose="020B0609020204030204" pitchFamily="49" charset="0"/>
              </a:rPr>
              <a:t>ArrayList</a:t>
            </a:r>
            <a:r>
              <a:rPr lang="en-US" sz="3200" dirty="0"/>
              <a:t>, </a:t>
            </a:r>
            <a:r>
              <a:rPr lang="en-US" sz="3200" b="1" dirty="0">
                <a:solidFill>
                  <a:schemeClr val="tx2">
                    <a:lumMod val="75000"/>
                  </a:schemeClr>
                </a:solidFill>
                <a:latin typeface="Consolas" panose="020B0609020204030204" pitchFamily="49" charset="0"/>
              </a:rPr>
              <a:t>Map</a:t>
            </a:r>
            <a:r>
              <a:rPr lang="en-US" sz="3200" dirty="0"/>
              <a:t>, </a:t>
            </a:r>
            <a:r>
              <a:rPr lang="en-US" sz="3200" b="1" dirty="0">
                <a:solidFill>
                  <a:schemeClr val="tx2">
                    <a:lumMod val="75000"/>
                  </a:schemeClr>
                </a:solidFill>
                <a:latin typeface="Consolas" panose="020B0609020204030204" pitchFamily="49" charset="0"/>
              </a:rPr>
              <a:t>Set</a:t>
            </a:r>
          </a:p>
          <a:p>
            <a:pPr marL="446088" indent="-446088">
              <a:lnSpc>
                <a:spcPct val="100000"/>
              </a:lnSpc>
              <a:buFontTx/>
              <a:buAutoNum type="arabicPeriod"/>
            </a:pPr>
            <a:r>
              <a:rPr lang="en-US" sz="3200" dirty="0"/>
              <a:t>Lambda Expressions and Stream API</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1026" name="Picture 2" descr="http://www.graphicsfuel.com/wp-content/uploads/2012/07/books-icon-51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87" y="1066800"/>
            <a:ext cx="2172565" cy="21725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8340056" y="1634534"/>
            <a:ext cx="3164556" cy="4080466"/>
          </a:xfrm>
          <a:prstGeom prst="rect">
            <a:avLst/>
          </a:prstGeom>
        </p:spPr>
      </p:pic>
      <p:pic>
        <p:nvPicPr>
          <p:cNvPr id="9" name="Picture 8"/>
          <p:cNvPicPr>
            <a:picLocks noChangeAspect="1"/>
          </p:cNvPicPr>
          <p:nvPr/>
        </p:nvPicPr>
        <p:blipFill>
          <a:blip r:embed="rId5"/>
          <a:stretch>
            <a:fillRect/>
          </a:stretch>
        </p:blipFill>
        <p:spPr>
          <a:xfrm>
            <a:off x="5561012" y="4566920"/>
            <a:ext cx="2318319" cy="1295400"/>
          </a:xfrm>
          <a:prstGeom prst="roundRect">
            <a:avLst>
              <a:gd name="adj" fmla="val 3101"/>
            </a:avLst>
          </a:prstGeom>
        </p:spPr>
      </p:pic>
    </p:spTree>
    <p:extLst>
      <p:ext uri="{BB962C8B-B14F-4D97-AF65-F5344CB8AC3E}">
        <p14:creationId xmlns:p14="http://schemas.microsoft.com/office/powerpoint/2010/main" val="137868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4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4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3" name="Content Placeholder 2"/>
          <p:cNvSpPr>
            <a:spLocks noGrp="1"/>
          </p:cNvSpPr>
          <p:nvPr>
            <p:ph idx="1"/>
          </p:nvPr>
        </p:nvSpPr>
        <p:spPr/>
        <p:txBody>
          <a:bodyPr/>
          <a:lstStyle/>
          <a:p>
            <a:r>
              <a:rPr lang="en-US" dirty="0"/>
              <a:t>Write a Java program that finds and prints all </a:t>
            </a:r>
            <a:r>
              <a:rPr lang="en-US" dirty="0">
                <a:solidFill>
                  <a:schemeClr val="tx2">
                    <a:lumMod val="75000"/>
                  </a:schemeClr>
                </a:solidFill>
              </a:rPr>
              <a:t>symmetric numbers</a:t>
            </a:r>
            <a:r>
              <a:rPr lang="en-US" dirty="0"/>
              <a:t> in the range [</a:t>
            </a:r>
            <a:r>
              <a:rPr lang="en-US" b="1" dirty="0">
                <a:solidFill>
                  <a:schemeClr val="tx2">
                    <a:lumMod val="75000"/>
                  </a:schemeClr>
                </a:solidFill>
                <a:latin typeface="Consolas" panose="020B0609020204030204" pitchFamily="49" charset="0"/>
              </a:rPr>
              <a:t>1</a:t>
            </a:r>
            <a:r>
              <a:rPr lang="en-US" dirty="0"/>
              <a:t>…</a:t>
            </a:r>
            <a:r>
              <a:rPr lang="en-US" b="1" dirty="0">
                <a:solidFill>
                  <a:schemeClr val="tx2">
                    <a:lumMod val="75000"/>
                  </a:schemeClr>
                </a:solidFill>
                <a:latin typeface="Consolas" panose="020B0609020204030204" pitchFamily="49" charset="0"/>
              </a:rPr>
              <a:t>n</a:t>
            </a:r>
            <a:r>
              <a:rPr lang="en-US" dirty="0"/>
              <a:t>]</a:t>
            </a:r>
          </a:p>
        </p:txBody>
      </p:sp>
      <p:sp>
        <p:nvSpPr>
          <p:cNvPr id="4" name="Title 3"/>
          <p:cNvSpPr>
            <a:spLocks noGrp="1"/>
          </p:cNvSpPr>
          <p:nvPr>
            <p:ph type="title"/>
          </p:nvPr>
        </p:nvSpPr>
        <p:spPr/>
        <p:txBody>
          <a:bodyPr/>
          <a:lstStyle/>
          <a:p>
            <a:r>
              <a:rPr lang="en-US" dirty="0"/>
              <a:t>Problem: Symmetric Numbers</a:t>
            </a:r>
          </a:p>
        </p:txBody>
      </p:sp>
      <p:sp>
        <p:nvSpPr>
          <p:cNvPr id="5" name="Rectangle 4"/>
          <p:cNvSpPr>
            <a:spLocks noChangeArrowheads="1"/>
          </p:cNvSpPr>
          <p:nvPr/>
        </p:nvSpPr>
        <p:spPr bwMode="auto">
          <a:xfrm>
            <a:off x="761693" y="3998447"/>
            <a:ext cx="1066800" cy="55630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750</a:t>
            </a:r>
          </a:p>
        </p:txBody>
      </p:sp>
      <p:sp>
        <p:nvSpPr>
          <p:cNvPr id="6" name="Right Arrow 5"/>
          <p:cNvSpPr/>
          <p:nvPr/>
        </p:nvSpPr>
        <p:spPr>
          <a:xfrm>
            <a:off x="2022389" y="4103510"/>
            <a:ext cx="381000" cy="346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 name="Rectangle 6"/>
          <p:cNvSpPr>
            <a:spLocks noChangeArrowheads="1"/>
          </p:cNvSpPr>
          <p:nvPr/>
        </p:nvSpPr>
        <p:spPr bwMode="auto">
          <a:xfrm>
            <a:off x="2589212" y="2496113"/>
            <a:ext cx="8839200" cy="356097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1 2 3 4 5 6 7 8 9 11 22 33 44 55 66 77 88 99 101 111 121 131 141 151 161 171 181 191 202 212 222 232 242 252 262 272 282 292 303 313 323 333 343 353 363 373 383 393 404 414 424 434 444 454 464 474 484 494 505 515 525 535 545 555 565 575 585 595 606 616 626 636 646 656 666 676 686 696 707 717 727 737 747</a:t>
            </a:r>
          </a:p>
        </p:txBody>
      </p:sp>
      <p:sp>
        <p:nvSpPr>
          <p:cNvPr id="10" name="TextBox 9"/>
          <p:cNvSpPr txBox="1"/>
          <p:nvPr/>
        </p:nvSpPr>
        <p:spPr>
          <a:xfrm>
            <a:off x="776677" y="6172200"/>
            <a:ext cx="10556816" cy="461665"/>
          </a:xfrm>
          <a:prstGeom prst="rect">
            <a:avLst/>
          </a:prstGeom>
          <a:noFill/>
        </p:spPr>
        <p:txBody>
          <a:bodyPr wrap="square" rtlCol="0">
            <a:spAutoFit/>
          </a:bodyPr>
          <a:lstStyle/>
          <a:p>
            <a:pPr algn="ctr"/>
            <a:r>
              <a:rPr lang="en-US" dirty="0"/>
              <a:t>Check your solution here: </a:t>
            </a:r>
            <a:r>
              <a:rPr lang="en-US" dirty="0">
                <a:hlinkClick r:id="rId2"/>
              </a:rPr>
              <a:t>https://judge.softuni.bg/Contests/Practice/Index/264#4</a:t>
            </a:r>
            <a:endParaRPr lang="en-US" dirty="0"/>
          </a:p>
        </p:txBody>
      </p:sp>
    </p:spTree>
    <p:extLst>
      <p:ext uri="{BB962C8B-B14F-4D97-AF65-F5344CB8AC3E}">
        <p14:creationId xmlns:p14="http://schemas.microsoft.com/office/powerpoint/2010/main" val="160097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21</a:t>
            </a:fld>
            <a:endParaRPr lang="en-US" dirty="0"/>
          </a:p>
        </p:txBody>
      </p:sp>
      <p:sp>
        <p:nvSpPr>
          <p:cNvPr id="4" name="Title 3"/>
          <p:cNvSpPr>
            <a:spLocks noGrp="1"/>
          </p:cNvSpPr>
          <p:nvPr>
            <p:ph type="title"/>
          </p:nvPr>
        </p:nvSpPr>
        <p:spPr/>
        <p:txBody>
          <a:bodyPr/>
          <a:lstStyle/>
          <a:p>
            <a:r>
              <a:rPr lang="en-US" dirty="0"/>
              <a:t>Solution: Symmetric Numbers</a:t>
            </a:r>
          </a:p>
        </p:txBody>
      </p:sp>
      <p:sp>
        <p:nvSpPr>
          <p:cNvPr id="5" name="Rectangle 4"/>
          <p:cNvSpPr>
            <a:spLocks noChangeArrowheads="1"/>
          </p:cNvSpPr>
          <p:nvPr/>
        </p:nvSpPr>
        <p:spPr bwMode="auto">
          <a:xfrm>
            <a:off x="760414" y="1066800"/>
            <a:ext cx="10667998" cy="510060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static void main(String[] args)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Scanner scan = new Scanner(System.in);</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int n = scan.nextInt();</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for (int i = 1; i &lt;= n; i++)</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if (isSymmetric("" + i))</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System.out.print(i + "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static boolean isSymmetric(String str)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for (int i = 0; i &lt; str.length() / 2; i++)</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if (str.charAt(i) != str.charAt(str.length() - i - 1))</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return true;</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9" name="TextBox 8"/>
          <p:cNvSpPr txBox="1"/>
          <p:nvPr/>
        </p:nvSpPr>
        <p:spPr>
          <a:xfrm>
            <a:off x="776677" y="6212840"/>
            <a:ext cx="10556816" cy="461665"/>
          </a:xfrm>
          <a:prstGeom prst="rect">
            <a:avLst/>
          </a:prstGeom>
          <a:noFill/>
        </p:spPr>
        <p:txBody>
          <a:bodyPr wrap="square" rtlCol="0">
            <a:spAutoFit/>
          </a:bodyPr>
          <a:lstStyle/>
          <a:p>
            <a:pPr algn="ctr"/>
            <a:r>
              <a:rPr lang="en-US" dirty="0"/>
              <a:t>Check your solution here: </a:t>
            </a:r>
            <a:r>
              <a:rPr lang="en-US" dirty="0">
                <a:hlinkClick r:id="rId2"/>
              </a:rPr>
              <a:t>https://judge.softuni.bg/Contests/Practice/Index/264#4</a:t>
            </a:r>
            <a:endParaRPr lang="en-US" dirty="0"/>
          </a:p>
        </p:txBody>
      </p:sp>
    </p:spTree>
    <p:extLst>
      <p:ext uri="{BB962C8B-B14F-4D97-AF65-F5344CB8AC3E}">
        <p14:creationId xmlns:p14="http://schemas.microsoft.com/office/powerpoint/2010/main" val="69020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22</a:t>
            </a:fld>
            <a:endParaRPr lang="en-US" dirty="0"/>
          </a:p>
        </p:txBody>
      </p:sp>
      <p:sp>
        <p:nvSpPr>
          <p:cNvPr id="3" name="Content Placeholder 2"/>
          <p:cNvSpPr>
            <a:spLocks noGrp="1"/>
          </p:cNvSpPr>
          <p:nvPr>
            <p:ph idx="1"/>
          </p:nvPr>
        </p:nvSpPr>
        <p:spPr/>
        <p:txBody>
          <a:bodyPr/>
          <a:lstStyle/>
          <a:p>
            <a:r>
              <a:rPr lang="en-US" dirty="0">
                <a:solidFill>
                  <a:schemeClr val="tx2">
                    <a:lumMod val="75000"/>
                  </a:schemeClr>
                </a:solidFill>
              </a:rPr>
              <a:t>Methods</a:t>
            </a:r>
            <a:r>
              <a:rPr lang="en-US" dirty="0"/>
              <a:t> in Java hold a named piece of code</a:t>
            </a:r>
          </a:p>
          <a:p>
            <a:pPr lvl="1"/>
            <a:r>
              <a:rPr lang="en-US" dirty="0"/>
              <a:t>Can take </a:t>
            </a:r>
            <a:r>
              <a:rPr lang="en-US" dirty="0">
                <a:solidFill>
                  <a:schemeClr val="tx2">
                    <a:lumMod val="75000"/>
                  </a:schemeClr>
                </a:solidFill>
              </a:rPr>
              <a:t>parameters</a:t>
            </a:r>
            <a:r>
              <a:rPr lang="en-US" dirty="0"/>
              <a:t> and return a </a:t>
            </a:r>
            <a:r>
              <a:rPr lang="en-US" dirty="0">
                <a:solidFill>
                  <a:schemeClr val="tx2">
                    <a:lumMod val="75000"/>
                  </a:schemeClr>
                </a:solidFill>
              </a:rPr>
              <a:t>result</a:t>
            </a:r>
            <a:r>
              <a:rPr lang="en-US" dirty="0"/>
              <a:t> (strongly typed!)</a:t>
            </a:r>
            <a:endParaRPr lang="en-US" dirty="0">
              <a:solidFill>
                <a:schemeClr val="tx2">
                  <a:lumMod val="75000"/>
                </a:schemeClr>
              </a:solidFill>
            </a:endParaRPr>
          </a:p>
          <a:p>
            <a:pPr lvl="1"/>
            <a:r>
              <a:rPr lang="en-US" dirty="0"/>
              <a:t>Similar to functions in C / PHP / JS and methods in C++ / C#</a:t>
            </a:r>
          </a:p>
        </p:txBody>
      </p:sp>
      <p:sp>
        <p:nvSpPr>
          <p:cNvPr id="4" name="Title 3"/>
          <p:cNvSpPr>
            <a:spLocks noGrp="1"/>
          </p:cNvSpPr>
          <p:nvPr>
            <p:ph type="title"/>
          </p:nvPr>
        </p:nvSpPr>
        <p:spPr/>
        <p:txBody>
          <a:bodyPr/>
          <a:lstStyle/>
          <a:p>
            <a:r>
              <a:rPr lang="en-US" dirty="0"/>
              <a:t>Methods in Java</a:t>
            </a:r>
          </a:p>
        </p:txBody>
      </p:sp>
      <p:sp>
        <p:nvSpPr>
          <p:cNvPr id="5" name="Rectangle 4"/>
          <p:cNvSpPr>
            <a:spLocks noChangeArrowheads="1"/>
          </p:cNvSpPr>
          <p:nvPr/>
        </p:nvSpPr>
        <p:spPr bwMode="auto">
          <a:xfrm>
            <a:off x="836614" y="3505200"/>
            <a:ext cx="10515598" cy="25614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eaLnBrk="0" hangingPunct="0">
              <a:lnSpc>
                <a:spcPct val="105000"/>
              </a:lnSpc>
              <a:buClr>
                <a:schemeClr val="accent5">
                  <a:lumMod val="40000"/>
                  <a:lumOff val="60000"/>
                </a:schemeClr>
              </a:buClr>
              <a:buSzPct val="70000"/>
            </a:pP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static int</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multiply(</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a:t>
            </a:r>
            <a:r>
              <a:rPr lang="en-US" sz="2800" b="1" noProof="1">
                <a:solidFill>
                  <a:schemeClr val="tx2"/>
                </a:solidFill>
                <a:effectLst>
                  <a:outerShdw blurRad="38100" dist="38100" dir="2700000" algn="tl">
                    <a:srgbClr val="000000">
                      <a:alpha val="43137"/>
                    </a:srgbClr>
                  </a:outerShdw>
                </a:effectLst>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b) {</a:t>
            </a:r>
          </a:p>
          <a:p>
            <a:pPr eaLnBrk="0" hangingPunct="0">
              <a:lnSpc>
                <a:spcPct val="105000"/>
              </a:lnSpc>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return</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 * b;</a:t>
            </a:r>
          </a:p>
          <a:p>
            <a:pPr eaLnBrk="0" hangingPunct="0">
              <a:lnSpc>
                <a:spcPct val="105000"/>
              </a:lnSpc>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5000"/>
              </a:lnSpc>
              <a:spcBef>
                <a:spcPts val="120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System.out.println(multiply(2, 3));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6 == 2 * 3</a:t>
            </a:r>
          </a:p>
          <a:p>
            <a:pPr eaLnBrk="0" hangingPunct="0">
              <a:lnSpc>
                <a:spcPct val="105000"/>
              </a:lnSpc>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System.out.println(multiply(5));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chemeClr val="tx2">
                    <a:lumMod val="75000"/>
                  </a:schemeClr>
                </a:solidFill>
                <a:effectLst>
                  <a:outerShdw blurRad="38100" dist="38100" dir="2700000" algn="tl">
                    <a:srgbClr val="000000">
                      <a:alpha val="43137"/>
                    </a:srgbClr>
                  </a:outerShdw>
                </a:effectLst>
                <a:cs typeface="Consolas" pitchFamily="49" charset="0"/>
              </a:rPr>
              <a:t> Compilation error</a:t>
            </a:r>
          </a:p>
        </p:txBody>
      </p:sp>
      <p:sp>
        <p:nvSpPr>
          <p:cNvPr id="6" name="AutoShape 25"/>
          <p:cNvSpPr>
            <a:spLocks noChangeArrowheads="1"/>
          </p:cNvSpPr>
          <p:nvPr/>
        </p:nvSpPr>
        <p:spPr bwMode="auto">
          <a:xfrm>
            <a:off x="8380412" y="3458778"/>
            <a:ext cx="3171508" cy="1418022"/>
          </a:xfrm>
          <a:prstGeom prst="wedgeRoundRectCallout">
            <a:avLst>
              <a:gd name="adj1" fmla="val -67350"/>
              <a:gd name="adj2" fmla="val -2522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b="1" dirty="0">
                <a:solidFill>
                  <a:schemeClr val="tx2">
                    <a:lumMod val="75000"/>
                  </a:schemeClr>
                </a:solidFill>
                <a:latin typeface="Consolas" panose="020B0609020204030204" pitchFamily="49" charset="0"/>
              </a:rPr>
              <a:t>static</a:t>
            </a:r>
            <a:r>
              <a:rPr lang="en-US" sz="2800" dirty="0">
                <a:solidFill>
                  <a:srgbClr val="FFFFFF"/>
                </a:solidFill>
                <a:latin typeface="+mn-lt"/>
              </a:rPr>
              <a:t> makes the method callable from </a:t>
            </a:r>
            <a:r>
              <a:rPr lang="en-US" sz="2800" b="1" dirty="0">
                <a:solidFill>
                  <a:schemeClr val="tx2">
                    <a:lumMod val="75000"/>
                  </a:schemeClr>
                </a:solidFill>
                <a:latin typeface="Consolas" panose="020B0609020204030204" pitchFamily="49" charset="0"/>
              </a:rPr>
              <a:t>main()</a:t>
            </a:r>
            <a:endParaRPr lang="bg-BG" sz="2800" b="1" dirty="0">
              <a:solidFill>
                <a:schemeClr val="tx2">
                  <a:lumMod val="75000"/>
                </a:schemeClr>
              </a:solidFill>
              <a:latin typeface="Consolas" panose="020B0609020204030204" pitchFamily="49" charset="0"/>
            </a:endParaRPr>
          </a:p>
        </p:txBody>
      </p:sp>
    </p:spTree>
    <p:extLst>
      <p:ext uri="{BB962C8B-B14F-4D97-AF65-F5344CB8AC3E}">
        <p14:creationId xmlns:p14="http://schemas.microsoft.com/office/powerpoint/2010/main" val="146108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3" name="Content Placeholder 2"/>
          <p:cNvSpPr>
            <a:spLocks noGrp="1"/>
          </p:cNvSpPr>
          <p:nvPr>
            <p:ph idx="1"/>
          </p:nvPr>
        </p:nvSpPr>
        <p:spPr/>
        <p:txBody>
          <a:bodyPr/>
          <a:lstStyle/>
          <a:p>
            <a:pPr>
              <a:lnSpc>
                <a:spcPct val="100000"/>
              </a:lnSpc>
            </a:pPr>
            <a:r>
              <a:rPr lang="en-US" dirty="0"/>
              <a:t>In programming </a:t>
            </a:r>
            <a:r>
              <a:rPr lang="en-US" dirty="0">
                <a:solidFill>
                  <a:schemeClr val="tx2">
                    <a:lumMod val="75000"/>
                  </a:schemeClr>
                </a:solidFill>
              </a:rPr>
              <a:t>objects</a:t>
            </a:r>
            <a:r>
              <a:rPr lang="en-US" dirty="0"/>
              <a:t> holds a set of named values</a:t>
            </a:r>
          </a:p>
          <a:p>
            <a:pPr lvl="1">
              <a:lnSpc>
                <a:spcPct val="100000"/>
              </a:lnSpc>
            </a:pPr>
            <a:r>
              <a:rPr lang="en-US" dirty="0"/>
              <a:t>E.g. a </a:t>
            </a:r>
            <a:r>
              <a:rPr lang="en-US" dirty="0">
                <a:solidFill>
                  <a:schemeClr val="tx2">
                    <a:lumMod val="75000"/>
                  </a:schemeClr>
                </a:solidFill>
              </a:rPr>
              <a:t>rectangle </a:t>
            </a:r>
            <a:r>
              <a:rPr lang="en-US" dirty="0"/>
              <a:t>object holds </a:t>
            </a:r>
            <a:r>
              <a:rPr lang="en-US" dirty="0">
                <a:solidFill>
                  <a:schemeClr val="tx2">
                    <a:lumMod val="75000"/>
                  </a:schemeClr>
                </a:solidFill>
              </a:rPr>
              <a:t>width</a:t>
            </a:r>
            <a:r>
              <a:rPr lang="en-US" dirty="0"/>
              <a:t> and </a:t>
            </a:r>
            <a:r>
              <a:rPr lang="en-US" dirty="0">
                <a:solidFill>
                  <a:schemeClr val="tx2">
                    <a:lumMod val="75000"/>
                  </a:schemeClr>
                </a:solidFill>
              </a:rPr>
              <a:t>height</a:t>
            </a:r>
          </a:p>
          <a:p>
            <a:pPr lvl="1">
              <a:lnSpc>
                <a:spcPct val="100000"/>
              </a:lnSpc>
            </a:pPr>
            <a:endParaRPr lang="en-US" dirty="0"/>
          </a:p>
          <a:p>
            <a:pPr lvl="1">
              <a:lnSpc>
                <a:spcPct val="100000"/>
              </a:lnSpc>
            </a:pPr>
            <a:endParaRPr lang="en-US" dirty="0"/>
          </a:p>
          <a:p>
            <a:pPr lvl="1">
              <a:lnSpc>
                <a:spcPct val="100000"/>
              </a:lnSpc>
            </a:pPr>
            <a:endParaRPr lang="en-US" dirty="0"/>
          </a:p>
          <a:p>
            <a:pPr lvl="1">
              <a:lnSpc>
                <a:spcPct val="100000"/>
              </a:lnSpc>
            </a:pPr>
            <a:endParaRPr lang="en-US" dirty="0"/>
          </a:p>
          <a:p>
            <a:pPr lvl="1">
              <a:lnSpc>
                <a:spcPct val="100000"/>
              </a:lnSpc>
            </a:pPr>
            <a:r>
              <a:rPr lang="en-US" dirty="0"/>
              <a:t>Creating a </a:t>
            </a:r>
            <a:r>
              <a:rPr lang="en-US" dirty="0">
                <a:solidFill>
                  <a:schemeClr val="tx2">
                    <a:lumMod val="75000"/>
                  </a:schemeClr>
                </a:solidFill>
              </a:rPr>
              <a:t>rectangle </a:t>
            </a:r>
            <a:r>
              <a:rPr lang="en-US" dirty="0"/>
              <a:t>object:</a:t>
            </a:r>
            <a:endParaRPr lang="en-US" dirty="0">
              <a:solidFill>
                <a:schemeClr val="tx2">
                  <a:lumMod val="75000"/>
                </a:schemeClr>
              </a:solidFill>
            </a:endParaRPr>
          </a:p>
        </p:txBody>
      </p:sp>
      <p:sp>
        <p:nvSpPr>
          <p:cNvPr id="4" name="Title 3"/>
          <p:cNvSpPr>
            <a:spLocks noGrp="1"/>
          </p:cNvSpPr>
          <p:nvPr>
            <p:ph type="title"/>
          </p:nvPr>
        </p:nvSpPr>
        <p:spPr/>
        <p:txBody>
          <a:bodyPr/>
          <a:lstStyle/>
          <a:p>
            <a:r>
              <a:rPr lang="en-US"/>
              <a:t>Objects</a:t>
            </a:r>
            <a:endParaRPr lang="en-US" dirty="0"/>
          </a:p>
        </p:txBody>
      </p:sp>
      <p:grpSp>
        <p:nvGrpSpPr>
          <p:cNvPr id="8" name="Group 7"/>
          <p:cNvGrpSpPr/>
          <p:nvPr/>
        </p:nvGrpSpPr>
        <p:grpSpPr>
          <a:xfrm>
            <a:off x="1155060" y="2866574"/>
            <a:ext cx="2514600" cy="1586075"/>
            <a:chOff x="9294812" y="2136848"/>
            <a:chExt cx="2133600" cy="1586075"/>
          </a:xfrm>
        </p:grpSpPr>
        <p:sp>
          <p:nvSpPr>
            <p:cNvPr id="5" name="Rectangle 3"/>
            <p:cNvSpPr>
              <a:spLocks noChangeArrowheads="1"/>
            </p:cNvSpPr>
            <p:nvPr/>
          </p:nvSpPr>
          <p:spPr bwMode="auto">
            <a:xfrm>
              <a:off x="9294812" y="2136848"/>
              <a:ext cx="2133600" cy="606349"/>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algn="ctr" eaLnBrk="0" hangingPunct="0">
                <a:lnSpc>
                  <a:spcPts val="3000"/>
                </a:lnSpc>
                <a:spcBef>
                  <a:spcPts val="0"/>
                </a:spcBef>
                <a:buClr>
                  <a:schemeClr val="accent5">
                    <a:lumMod val="40000"/>
                    <a:lumOff val="60000"/>
                  </a:schemeClr>
                </a:buClr>
                <a:buSzPct val="70000"/>
              </a:pPr>
              <a:r>
                <a:rPr lang="en-US" sz="2800" b="1" noProof="1">
                  <a:solidFill>
                    <a:schemeClr val="tx2">
                      <a:lumMod val="75000"/>
                    </a:schemeClr>
                  </a:solidFill>
                  <a:latin typeface="Consolas" panose="020B0609020204030204" pitchFamily="49" charset="0"/>
                </a:rPr>
                <a:t>rectangle</a:t>
              </a:r>
            </a:p>
          </p:txBody>
        </p:sp>
        <p:sp>
          <p:nvSpPr>
            <p:cNvPr id="6" name="Rectangle 4"/>
            <p:cNvSpPr>
              <a:spLocks noChangeArrowheads="1"/>
            </p:cNvSpPr>
            <p:nvPr/>
          </p:nvSpPr>
          <p:spPr bwMode="auto">
            <a:xfrm>
              <a:off x="9294812" y="2743200"/>
              <a:ext cx="2133600" cy="97972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width = </a:t>
              </a:r>
              <a:r>
                <a:rPr lang="en-US" sz="2800" b="1" noProof="1">
                  <a:solidFill>
                    <a:schemeClr val="tx2">
                      <a:lumMod val="75000"/>
                    </a:schemeClr>
                  </a:solidFill>
                  <a:latin typeface="Consolas" panose="020B0609020204030204" pitchFamily="49" charset="0"/>
                </a:rPr>
                <a:t>5</a:t>
              </a:r>
            </a:p>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height = </a:t>
              </a:r>
              <a:r>
                <a:rPr lang="en-US" sz="2800" b="1" noProof="1">
                  <a:solidFill>
                    <a:schemeClr val="tx2">
                      <a:lumMod val="75000"/>
                    </a:schemeClr>
                  </a:solidFill>
                  <a:latin typeface="Consolas" panose="020B0609020204030204" pitchFamily="49" charset="0"/>
                </a:rPr>
                <a:t>4</a:t>
              </a:r>
            </a:p>
          </p:txBody>
        </p:sp>
      </p:grpSp>
      <p:sp>
        <p:nvSpPr>
          <p:cNvPr id="9" name="AutoShape 6"/>
          <p:cNvSpPr>
            <a:spLocks noChangeArrowheads="1"/>
          </p:cNvSpPr>
          <p:nvPr/>
        </p:nvSpPr>
        <p:spPr bwMode="auto">
          <a:xfrm>
            <a:off x="4077652" y="2623849"/>
            <a:ext cx="2500952" cy="578882"/>
          </a:xfrm>
          <a:prstGeom prst="wedgeRoundRectCallout">
            <a:avLst>
              <a:gd name="adj1" fmla="val -72248"/>
              <a:gd name="adj2" fmla="val 4170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Object name</a:t>
            </a:r>
            <a:endParaRPr lang="bg-BG" sz="3000" dirty="0">
              <a:solidFill>
                <a:srgbClr val="FFFFFF"/>
              </a:solidFill>
            </a:endParaRPr>
          </a:p>
        </p:txBody>
      </p:sp>
      <p:sp>
        <p:nvSpPr>
          <p:cNvPr id="10" name="AutoShape 6"/>
          <p:cNvSpPr>
            <a:spLocks noChangeArrowheads="1"/>
          </p:cNvSpPr>
          <p:nvPr/>
        </p:nvSpPr>
        <p:spPr bwMode="auto">
          <a:xfrm>
            <a:off x="4050660" y="3538249"/>
            <a:ext cx="2119952" cy="1033751"/>
          </a:xfrm>
          <a:prstGeom prst="wedgeRoundRectCallout">
            <a:avLst>
              <a:gd name="adj1" fmla="val -84063"/>
              <a:gd name="adj2" fmla="val -2176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Object properties</a:t>
            </a:r>
            <a:endParaRPr lang="bg-BG" sz="3000" dirty="0">
              <a:solidFill>
                <a:srgbClr val="FFFFFF"/>
              </a:solidFill>
            </a:endParaRPr>
          </a:p>
        </p:txBody>
      </p:sp>
      <p:sp>
        <p:nvSpPr>
          <p:cNvPr id="11" name="Rectangle 10"/>
          <p:cNvSpPr>
            <a:spLocks noChangeArrowheads="1"/>
          </p:cNvSpPr>
          <p:nvPr/>
        </p:nvSpPr>
        <p:spPr bwMode="auto">
          <a:xfrm>
            <a:off x="1141414" y="5769592"/>
            <a:ext cx="9905998" cy="69208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lIns="180000" tIns="108000" rIns="180000" bIns="108000">
            <a:spAutoFit/>
          </a:bodyPr>
          <a:lstStyle/>
          <a:p>
            <a:pPr eaLnBrk="0" hangingPunct="0">
              <a:lnSpc>
                <a:spcPct val="110000"/>
              </a:lnSpc>
              <a:buClr>
                <a:schemeClr val="accent5">
                  <a:lumMod val="40000"/>
                  <a:lumOff val="60000"/>
                </a:schemeClr>
              </a:buClr>
              <a:buSzPct val="70000"/>
            </a:pPr>
            <a:r>
              <a:rPr lang="pt-BR"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Rectangle </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rectangle</a:t>
            </a:r>
            <a:r>
              <a:rPr lang="pt-BR"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r>
              <a:rPr lang="pt-BR"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 Rectangle</a:t>
            </a:r>
            <a:r>
              <a:rPr lang="pt-BR"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(5, 4);</a:t>
            </a:r>
            <a:endPar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AutoShape 6"/>
          <p:cNvSpPr>
            <a:spLocks noChangeArrowheads="1"/>
          </p:cNvSpPr>
          <p:nvPr/>
        </p:nvSpPr>
        <p:spPr bwMode="auto">
          <a:xfrm>
            <a:off x="6625540" y="4522445"/>
            <a:ext cx="3627411" cy="1091871"/>
          </a:xfrm>
          <a:prstGeom prst="wedgeRoundRectCallout">
            <a:avLst>
              <a:gd name="adj1" fmla="val -76020"/>
              <a:gd name="adj2" fmla="val 7530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The </a:t>
            </a:r>
            <a:r>
              <a:rPr lang="en-US" sz="3000" b="1" dirty="0">
                <a:solidFill>
                  <a:schemeClr val="tx2">
                    <a:lumMod val="75000"/>
                  </a:schemeClr>
                </a:solidFill>
                <a:latin typeface="Consolas" panose="020B0609020204030204" pitchFamily="49" charset="0"/>
              </a:rPr>
              <a:t>new</a:t>
            </a:r>
            <a:r>
              <a:rPr lang="en-US" sz="3000" dirty="0">
                <a:solidFill>
                  <a:srgbClr val="FFFFFF"/>
                </a:solidFill>
              </a:rPr>
              <a:t> operator creates a new object</a:t>
            </a:r>
            <a:endParaRPr lang="bg-BG" sz="3000" dirty="0">
              <a:solidFill>
                <a:srgbClr val="FFFFFF"/>
              </a:solidFill>
            </a:endParaRPr>
          </a:p>
        </p:txBody>
      </p:sp>
      <p:pic>
        <p:nvPicPr>
          <p:cNvPr id="13" name="Picture 2" descr="http://icons.iconarchive.com/icons/iconshock/real-vista-data/256/objects-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0766" y="1981200"/>
            <a:ext cx="1944370" cy="1944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76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760414" y="1581538"/>
            <a:ext cx="10667998" cy="48851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Rectangle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private int width;</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private int height;</a:t>
            </a:r>
          </a:p>
          <a:p>
            <a:pPr eaLnBrk="0" hangingPunct="0">
              <a:spcBef>
                <a:spcPts val="120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Rectangle(int width, int height)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this.width = width;</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this.height = height;</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int getWidth() { return width;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setWidth(int width) { this.width = width;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int getHeight() { return height;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setHeight(int height) { this.height = height;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8" name="Rectangle 7"/>
          <p:cNvSpPr>
            <a:spLocks noChangeArrowheads="1"/>
          </p:cNvSpPr>
          <p:nvPr/>
        </p:nvSpPr>
        <p:spPr bwMode="auto">
          <a:xfrm>
            <a:off x="760414" y="1005245"/>
            <a:ext cx="10667998" cy="57629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algn="ctr" eaLnBrk="0" hangingPunct="0">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Rectangle.java</a:t>
            </a:r>
          </a:p>
        </p:txBody>
      </p:sp>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4" name="Title 3"/>
          <p:cNvSpPr>
            <a:spLocks noGrp="1"/>
          </p:cNvSpPr>
          <p:nvPr>
            <p:ph type="title"/>
          </p:nvPr>
        </p:nvSpPr>
        <p:spPr/>
        <p:txBody>
          <a:bodyPr/>
          <a:lstStyle/>
          <a:p>
            <a:r>
              <a:rPr lang="en-US" dirty="0"/>
              <a:t>Defining Classes</a:t>
            </a:r>
          </a:p>
        </p:txBody>
      </p:sp>
      <p:sp>
        <p:nvSpPr>
          <p:cNvPr id="7" name="AutoShape 6"/>
          <p:cNvSpPr>
            <a:spLocks noChangeArrowheads="1"/>
          </p:cNvSpPr>
          <p:nvPr/>
        </p:nvSpPr>
        <p:spPr bwMode="auto">
          <a:xfrm>
            <a:off x="6706664" y="1736287"/>
            <a:ext cx="3048000" cy="578882"/>
          </a:xfrm>
          <a:prstGeom prst="wedgeRoundRectCallout">
            <a:avLst>
              <a:gd name="adj1" fmla="val -93067"/>
              <a:gd name="adj2" fmla="val -2850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Class declaration</a:t>
            </a:r>
            <a:endParaRPr lang="bg-BG" sz="3000" dirty="0">
              <a:solidFill>
                <a:srgbClr val="FFFFFF"/>
              </a:solidFill>
            </a:endParaRPr>
          </a:p>
        </p:txBody>
      </p:sp>
      <p:sp>
        <p:nvSpPr>
          <p:cNvPr id="10" name="AutoShape 6"/>
          <p:cNvSpPr>
            <a:spLocks noChangeArrowheads="1"/>
          </p:cNvSpPr>
          <p:nvPr/>
        </p:nvSpPr>
        <p:spPr bwMode="auto">
          <a:xfrm>
            <a:off x="4875212" y="2209800"/>
            <a:ext cx="1590040" cy="578882"/>
          </a:xfrm>
          <a:prstGeom prst="wedgeRoundRectCallout">
            <a:avLst>
              <a:gd name="adj1" fmla="val -77447"/>
              <a:gd name="adj2" fmla="val -3025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Fields</a:t>
            </a:r>
            <a:endParaRPr lang="bg-BG" sz="3000" dirty="0">
              <a:solidFill>
                <a:srgbClr val="FFFFFF"/>
              </a:solidFill>
            </a:endParaRPr>
          </a:p>
        </p:txBody>
      </p:sp>
      <p:sp>
        <p:nvSpPr>
          <p:cNvPr id="11" name="AutoShape 6"/>
          <p:cNvSpPr>
            <a:spLocks noChangeArrowheads="1"/>
          </p:cNvSpPr>
          <p:nvPr/>
        </p:nvSpPr>
        <p:spPr bwMode="auto">
          <a:xfrm>
            <a:off x="5653404" y="3469044"/>
            <a:ext cx="2438399" cy="669562"/>
          </a:xfrm>
          <a:prstGeom prst="wedgeRoundRectCallout">
            <a:avLst>
              <a:gd name="adj1" fmla="val -70364"/>
              <a:gd name="adj2" fmla="val -6363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Constructor</a:t>
            </a:r>
            <a:endParaRPr lang="bg-BG" sz="3000" dirty="0">
              <a:solidFill>
                <a:srgbClr val="FFFFFF"/>
              </a:solidFill>
            </a:endParaRPr>
          </a:p>
        </p:txBody>
      </p:sp>
      <p:sp>
        <p:nvSpPr>
          <p:cNvPr id="12" name="AutoShape 6"/>
          <p:cNvSpPr>
            <a:spLocks noChangeArrowheads="1"/>
          </p:cNvSpPr>
          <p:nvPr/>
        </p:nvSpPr>
        <p:spPr bwMode="auto">
          <a:xfrm>
            <a:off x="9066212" y="3200400"/>
            <a:ext cx="1752600" cy="1447800"/>
          </a:xfrm>
          <a:prstGeom prst="wedgeRoundRectCallout">
            <a:avLst>
              <a:gd name="adj1" fmla="val -85881"/>
              <a:gd name="adj2" fmla="val 5564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Getters and setters</a:t>
            </a:r>
            <a:endParaRPr lang="bg-BG" sz="3000" dirty="0">
              <a:solidFill>
                <a:srgbClr val="FFFFFF"/>
              </a:solidFill>
            </a:endParaRPr>
          </a:p>
        </p:txBody>
      </p:sp>
    </p:spTree>
    <p:extLst>
      <p:ext uri="{BB962C8B-B14F-4D97-AF65-F5344CB8AC3E}">
        <p14:creationId xmlns:p14="http://schemas.microsoft.com/office/powerpoint/2010/main" val="110201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1" end="1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760414" y="1581538"/>
            <a:ext cx="10667998" cy="48851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class</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Rectangle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long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area()</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return this.width * this.height;</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@Override</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String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toString()</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return String.format(</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"Rect[width=%d, height=%d]",</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this.width, this.height);</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8" name="Rectangle 7"/>
          <p:cNvSpPr>
            <a:spLocks noChangeArrowheads="1"/>
          </p:cNvSpPr>
          <p:nvPr/>
        </p:nvSpPr>
        <p:spPr bwMode="auto">
          <a:xfrm>
            <a:off x="760414" y="1005245"/>
            <a:ext cx="10667998" cy="57629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algn="ctr" eaLnBrk="0" hangingPunct="0">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Rectangle.java</a:t>
            </a:r>
          </a:p>
        </p:txBody>
      </p:sp>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4" name="Title 3"/>
          <p:cNvSpPr>
            <a:spLocks noGrp="1"/>
          </p:cNvSpPr>
          <p:nvPr>
            <p:ph type="title"/>
          </p:nvPr>
        </p:nvSpPr>
        <p:spPr/>
        <p:txBody>
          <a:bodyPr/>
          <a:lstStyle/>
          <a:p>
            <a:r>
              <a:rPr lang="en-US" dirty="0"/>
              <a:t>Methods in Classes</a:t>
            </a:r>
          </a:p>
        </p:txBody>
      </p:sp>
      <p:sp>
        <p:nvSpPr>
          <p:cNvPr id="13" name="AutoShape 6"/>
          <p:cNvSpPr>
            <a:spLocks noChangeArrowheads="1"/>
          </p:cNvSpPr>
          <p:nvPr/>
        </p:nvSpPr>
        <p:spPr bwMode="auto">
          <a:xfrm>
            <a:off x="7847012" y="1854734"/>
            <a:ext cx="2588148" cy="1159313"/>
          </a:xfrm>
          <a:prstGeom prst="wedgeRoundRectCallout">
            <a:avLst>
              <a:gd name="adj1" fmla="val -81290"/>
              <a:gd name="adj2" fmla="val 2934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Class </a:t>
            </a:r>
            <a:r>
              <a:rPr lang="en-US" sz="3000" dirty="0">
                <a:solidFill>
                  <a:schemeClr val="tx2">
                    <a:lumMod val="75000"/>
                  </a:schemeClr>
                </a:solidFill>
              </a:rPr>
              <a:t>method</a:t>
            </a:r>
            <a:r>
              <a:rPr lang="en-US" sz="3000" dirty="0">
                <a:solidFill>
                  <a:srgbClr val="FFFFFF"/>
                </a:solidFill>
              </a:rPr>
              <a:t> (non-static)</a:t>
            </a:r>
            <a:endParaRPr lang="bg-BG" sz="3000" dirty="0">
              <a:solidFill>
                <a:srgbClr val="FFFFFF"/>
              </a:solidFill>
            </a:endParaRPr>
          </a:p>
        </p:txBody>
      </p:sp>
      <p:sp>
        <p:nvSpPr>
          <p:cNvPr id="14" name="AutoShape 6"/>
          <p:cNvSpPr>
            <a:spLocks noChangeArrowheads="1"/>
          </p:cNvSpPr>
          <p:nvPr/>
        </p:nvSpPr>
        <p:spPr bwMode="auto">
          <a:xfrm>
            <a:off x="7085012" y="4136157"/>
            <a:ext cx="3810000" cy="1655044"/>
          </a:xfrm>
          <a:prstGeom prst="wedgeRoundRectCallout">
            <a:avLst>
              <a:gd name="adj1" fmla="val -77107"/>
              <a:gd name="adj2" fmla="val -2791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b="1" noProof="1">
                <a:solidFill>
                  <a:schemeClr val="tx2">
                    <a:lumMod val="75000"/>
                  </a:schemeClr>
                </a:solidFill>
                <a:latin typeface="Consolas" panose="020B0609020204030204" pitchFamily="49" charset="0"/>
              </a:rPr>
              <a:t>toString()</a:t>
            </a:r>
            <a:r>
              <a:rPr lang="en-US" sz="3000" dirty="0">
                <a:solidFill>
                  <a:srgbClr val="FFFFFF"/>
                </a:solidFill>
              </a:rPr>
              <a:t> returns a text representation of the object</a:t>
            </a:r>
            <a:endParaRPr lang="bg-BG" sz="3000" dirty="0">
              <a:solidFill>
                <a:srgbClr val="FFFFFF"/>
              </a:solidFill>
            </a:endParaRPr>
          </a:p>
        </p:txBody>
      </p:sp>
    </p:spTree>
    <p:extLst>
      <p:ext uri="{BB962C8B-B14F-4D97-AF65-F5344CB8AC3E}">
        <p14:creationId xmlns:p14="http://schemas.microsoft.com/office/powerpoint/2010/main" val="315378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26</a:t>
            </a:fld>
            <a:endParaRPr lang="en-US" dirty="0"/>
          </a:p>
        </p:txBody>
      </p:sp>
      <p:sp>
        <p:nvSpPr>
          <p:cNvPr id="4" name="Title 3"/>
          <p:cNvSpPr>
            <a:spLocks noGrp="1"/>
          </p:cNvSpPr>
          <p:nvPr>
            <p:ph type="title"/>
          </p:nvPr>
        </p:nvSpPr>
        <p:spPr/>
        <p:txBody>
          <a:bodyPr/>
          <a:lstStyle/>
          <a:p>
            <a:r>
              <a:rPr lang="en-US" dirty="0"/>
              <a:t>Using Classes</a:t>
            </a:r>
          </a:p>
        </p:txBody>
      </p:sp>
      <p:sp>
        <p:nvSpPr>
          <p:cNvPr id="5" name="Rectangle 4"/>
          <p:cNvSpPr>
            <a:spLocks noChangeArrowheads="1"/>
          </p:cNvSpPr>
          <p:nvPr/>
        </p:nvSpPr>
        <p:spPr bwMode="auto">
          <a:xfrm>
            <a:off x="622414" y="1293197"/>
            <a:ext cx="10943998" cy="495520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Rectangle smallRect =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 Rectangle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(5, 4);</a:t>
            </a:r>
          </a:p>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System.out.println(smallRect); </a:t>
            </a:r>
            <a:r>
              <a:rPr lang="en-US" sz="2600" b="1" noProof="1">
                <a:solidFill>
                  <a:schemeClr val="tx2">
                    <a:lumMod val="75000"/>
                  </a:schemeClr>
                </a:solidFill>
                <a:effectLst>
                  <a:outerShdw blurRad="38100" dist="38100" dir="2700000" algn="tl">
                    <a:srgbClr val="000000">
                      <a:alpha val="43137"/>
                    </a:srgbClr>
                  </a:outerShdw>
                </a:effectLst>
                <a:cs typeface="Consolas" pitchFamily="49" charset="0"/>
              </a:rPr>
              <a:t>// Rect[width=5, height=4]</a:t>
            </a:r>
          </a:p>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System.out.println("Area: " + smallRect.area()); </a:t>
            </a:r>
            <a:r>
              <a:rPr lang="en-US" sz="2600" b="1" noProof="1">
                <a:solidFill>
                  <a:schemeClr val="tx2">
                    <a:lumMod val="75000"/>
                  </a:schemeClr>
                </a:solidFill>
                <a:effectLst>
                  <a:outerShdw blurRad="38100" dist="38100" dir="2700000" algn="tl">
                    <a:srgbClr val="000000">
                      <a:alpha val="43137"/>
                    </a:srgbClr>
                  </a:outerShdw>
                </a:effectLst>
                <a:cs typeface="Consolas" pitchFamily="49" charset="0"/>
              </a:rPr>
              <a:t>// Area: 20</a:t>
            </a:r>
          </a:p>
          <a:p>
            <a:pPr eaLnBrk="0" hangingPunct="0">
              <a:lnSpc>
                <a:spcPct val="110000"/>
              </a:lnSpc>
              <a:spcBef>
                <a:spcPts val="180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Rectangle bigRect =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 Rectangle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(100, 80);</a:t>
            </a:r>
          </a:p>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System.out.println(bigRect); </a:t>
            </a:r>
            <a:r>
              <a:rPr lang="en-US" sz="2600" b="1" noProof="1">
                <a:solidFill>
                  <a:schemeClr val="tx2">
                    <a:lumMod val="75000"/>
                  </a:schemeClr>
                </a:solidFill>
                <a:effectLst>
                  <a:outerShdw blurRad="38100" dist="38100" dir="2700000" algn="tl">
                    <a:srgbClr val="000000">
                      <a:alpha val="43137"/>
                    </a:srgbClr>
                  </a:outerShdw>
                </a:effectLst>
                <a:cs typeface="Consolas" pitchFamily="49" charset="0"/>
              </a:rPr>
              <a:t>// Rect[width=100, height=80]</a:t>
            </a:r>
          </a:p>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System.out.println("Area: " + bigRect.area()); </a:t>
            </a:r>
            <a:r>
              <a:rPr lang="en-US" sz="2600" b="1" noProof="1">
                <a:solidFill>
                  <a:schemeClr val="tx2">
                    <a:lumMod val="75000"/>
                  </a:schemeClr>
                </a:solidFill>
                <a:effectLst>
                  <a:outerShdw blurRad="38100" dist="38100" dir="2700000" algn="tl">
                    <a:srgbClr val="000000">
                      <a:alpha val="43137"/>
                    </a:srgbClr>
                  </a:outerShdw>
                </a:effectLst>
                <a:cs typeface="Consolas" pitchFamily="49" charset="0"/>
              </a:rPr>
              <a:t>// Area: 8000</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10000"/>
              </a:lnSpc>
              <a:spcBef>
                <a:spcPts val="180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bigRect.setWidth(bigRect.getWidth() * 2);</a:t>
            </a:r>
          </a:p>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bigRect.setHeight(bigRect.getHeight() * 2);</a:t>
            </a:r>
          </a:p>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System.out.println(bigRect); </a:t>
            </a:r>
            <a:r>
              <a:rPr lang="en-US" sz="2600" b="1" noProof="1">
                <a:solidFill>
                  <a:schemeClr val="tx2">
                    <a:lumMod val="75000"/>
                  </a:schemeClr>
                </a:solidFill>
                <a:effectLst>
                  <a:outerShdw blurRad="38100" dist="38100" dir="2700000" algn="tl">
                    <a:srgbClr val="000000">
                      <a:alpha val="43137"/>
                    </a:srgbClr>
                  </a:outerShdw>
                </a:effectLst>
                <a:cs typeface="Consolas" pitchFamily="49" charset="0"/>
              </a:rPr>
              <a:t>// Rect[width=200, height=160]</a:t>
            </a:r>
          </a:p>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System.out.println("Area: " + bigRect.area()); </a:t>
            </a:r>
            <a:r>
              <a:rPr lang="en-US" sz="2600" b="1" noProof="1">
                <a:solidFill>
                  <a:schemeClr val="tx2">
                    <a:lumMod val="75000"/>
                  </a:schemeClr>
                </a:solidFill>
                <a:effectLst>
                  <a:outerShdw blurRad="38100" dist="38100" dir="2700000" algn="tl">
                    <a:srgbClr val="000000">
                      <a:alpha val="43137"/>
                    </a:srgbClr>
                  </a:outerShdw>
                </a:effectLst>
                <a:cs typeface="Consolas" pitchFamily="49" charset="0"/>
              </a:rPr>
              <a:t>// Area: 32000</a:t>
            </a:r>
          </a:p>
        </p:txBody>
      </p:sp>
    </p:spTree>
    <p:extLst>
      <p:ext uri="{BB962C8B-B14F-4D97-AF65-F5344CB8AC3E}">
        <p14:creationId xmlns:p14="http://schemas.microsoft.com/office/powerpoint/2010/main" val="2613440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27</a:t>
            </a:fld>
            <a:endParaRPr lang="en-US" dirty="0"/>
          </a:p>
        </p:txBody>
      </p:sp>
      <p:sp>
        <p:nvSpPr>
          <p:cNvPr id="3" name="Content Placeholder 2"/>
          <p:cNvSpPr>
            <a:spLocks noGrp="1"/>
          </p:cNvSpPr>
          <p:nvPr>
            <p:ph idx="1"/>
          </p:nvPr>
        </p:nvSpPr>
        <p:spPr/>
        <p:txBody>
          <a:bodyPr/>
          <a:lstStyle/>
          <a:p>
            <a:r>
              <a:rPr lang="en-US">
                <a:solidFill>
                  <a:schemeClr val="tx2">
                    <a:lumMod val="75000"/>
                  </a:schemeClr>
                </a:solidFill>
              </a:rPr>
              <a:t>Interfaces</a:t>
            </a:r>
            <a:r>
              <a:rPr lang="en-US"/>
              <a:t> define </a:t>
            </a:r>
            <a:r>
              <a:rPr lang="en-US" dirty="0"/>
              <a:t>a set of methods to be implemented later</a:t>
            </a:r>
          </a:p>
        </p:txBody>
      </p:sp>
      <p:sp>
        <p:nvSpPr>
          <p:cNvPr id="4" name="Title 3"/>
          <p:cNvSpPr>
            <a:spLocks noGrp="1"/>
          </p:cNvSpPr>
          <p:nvPr>
            <p:ph type="title"/>
          </p:nvPr>
        </p:nvSpPr>
        <p:spPr/>
        <p:txBody>
          <a:bodyPr/>
          <a:lstStyle/>
          <a:p>
            <a:r>
              <a:rPr lang="en-US" dirty="0"/>
              <a:t>Interfaces</a:t>
            </a:r>
          </a:p>
        </p:txBody>
      </p:sp>
      <p:sp>
        <p:nvSpPr>
          <p:cNvPr id="5" name="Rectangle 4"/>
          <p:cNvSpPr>
            <a:spLocks noChangeArrowheads="1"/>
          </p:cNvSpPr>
          <p:nvPr/>
        </p:nvSpPr>
        <p:spPr bwMode="auto">
          <a:xfrm>
            <a:off x="989012" y="2133600"/>
            <a:ext cx="10134600" cy="385426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interface</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IRectangle {</a:t>
            </a:r>
          </a:p>
          <a:p>
            <a:pPr eaLnBrk="0" hangingPunct="0">
              <a:lnSpc>
                <a:spcPct val="110000"/>
              </a:lnSpc>
              <a:buClr>
                <a:schemeClr val="accent5">
                  <a:lumMod val="40000"/>
                  <a:lumOff val="60000"/>
                </a:schemeClr>
              </a:buClr>
              <a:buSzPct val="70000"/>
            </a:pPr>
            <a:r>
              <a:rPr lang="bg-BG"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int getWidth();</a:t>
            </a:r>
          </a:p>
          <a:p>
            <a:pPr eaLnBrk="0" hangingPunct="0">
              <a:lnSpc>
                <a:spcPct val="110000"/>
              </a:lnSpc>
              <a:buClr>
                <a:schemeClr val="accent5">
                  <a:lumMod val="40000"/>
                  <a:lumOff val="60000"/>
                </a:schemeClr>
              </a:buClr>
              <a:buSzPct val="70000"/>
            </a:pPr>
            <a:r>
              <a:rPr lang="bg-BG"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void setWidth(int width);</a:t>
            </a:r>
          </a:p>
          <a:p>
            <a:pPr eaLnBrk="0" hangingPunct="0">
              <a:lnSpc>
                <a:spcPct val="110000"/>
              </a:lnSpc>
              <a:buClr>
                <a:schemeClr val="accent5">
                  <a:lumMod val="40000"/>
                  <a:lumOff val="60000"/>
                </a:schemeClr>
              </a:buClr>
              <a:buSzPct val="70000"/>
            </a:pPr>
            <a:r>
              <a:rPr lang="bg-BG"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int getHeight();</a:t>
            </a:r>
          </a:p>
          <a:p>
            <a:pPr eaLnBrk="0" hangingPunct="0">
              <a:lnSpc>
                <a:spcPct val="110000"/>
              </a:lnSpc>
              <a:buClr>
                <a:schemeClr val="accent5">
                  <a:lumMod val="40000"/>
                  <a:lumOff val="60000"/>
                </a:schemeClr>
              </a:buClr>
              <a:buSzPct val="70000"/>
            </a:pPr>
            <a:r>
              <a:rPr lang="bg-BG"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void setHeight(int height);</a:t>
            </a:r>
          </a:p>
          <a:p>
            <a:pPr eaLnBrk="0" hangingPunct="0">
              <a:lnSpc>
                <a:spcPct val="110000"/>
              </a:lnSpc>
              <a:buClr>
                <a:schemeClr val="accent5">
                  <a:lumMod val="40000"/>
                  <a:lumOff val="60000"/>
                </a:schemeClr>
              </a:buClr>
              <a:buSzPct val="70000"/>
            </a:pPr>
            <a:r>
              <a:rPr lang="bg-BG"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long area();</a:t>
            </a:r>
          </a:p>
          <a:p>
            <a:pPr eaLnBrk="0" hangingPunct="0">
              <a:lnSpc>
                <a:spcPct val="110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86881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4" name="Title 3"/>
          <p:cNvSpPr>
            <a:spLocks noGrp="1"/>
          </p:cNvSpPr>
          <p:nvPr>
            <p:ph type="title"/>
          </p:nvPr>
        </p:nvSpPr>
        <p:spPr/>
        <p:txBody>
          <a:bodyPr/>
          <a:lstStyle/>
          <a:p>
            <a:r>
              <a:rPr lang="en-US" dirty="0"/>
              <a:t>Implementing an Interface</a:t>
            </a:r>
          </a:p>
        </p:txBody>
      </p:sp>
      <p:sp>
        <p:nvSpPr>
          <p:cNvPr id="8" name="Rectangle 7"/>
          <p:cNvSpPr>
            <a:spLocks noChangeArrowheads="1"/>
          </p:cNvSpPr>
          <p:nvPr/>
        </p:nvSpPr>
        <p:spPr bwMode="auto">
          <a:xfrm>
            <a:off x="908036" y="1600200"/>
            <a:ext cx="10367976" cy="439594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class Rectangle</a:t>
            </a:r>
          </a:p>
          <a:p>
            <a:pPr eaLnBrk="0" hangingPunct="0">
              <a:lnSpc>
                <a:spcPct val="110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implements IRectangle </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10000"/>
              </a:lnSpc>
              <a:buClr>
                <a:schemeClr val="accent5">
                  <a:lumMod val="40000"/>
                  <a:lumOff val="60000"/>
                </a:schemeClr>
              </a:buClr>
              <a:buSzPct val="70000"/>
            </a:pPr>
            <a:r>
              <a:rPr lang="bg-BG"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int getWidth() { … }</a:t>
            </a:r>
          </a:p>
          <a:p>
            <a:pPr eaLnBrk="0" hangingPunct="0">
              <a:lnSpc>
                <a:spcPct val="110000"/>
              </a:lnSpc>
              <a:buClr>
                <a:schemeClr val="accent5">
                  <a:lumMod val="40000"/>
                  <a:lumOff val="60000"/>
                </a:schemeClr>
              </a:buClr>
              <a:buSzPct val="70000"/>
            </a:pPr>
            <a:r>
              <a:rPr lang="bg-BG"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void setWidth(int width) { … }</a:t>
            </a:r>
          </a:p>
          <a:p>
            <a:pPr eaLnBrk="0" hangingPunct="0">
              <a:lnSpc>
                <a:spcPct val="110000"/>
              </a:lnSpc>
              <a:buClr>
                <a:schemeClr val="accent5">
                  <a:lumMod val="40000"/>
                  <a:lumOff val="60000"/>
                </a:schemeClr>
              </a:buClr>
              <a:buSzPct val="70000"/>
            </a:pPr>
            <a:r>
              <a:rPr lang="bg-BG"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int getHeight() { … }</a:t>
            </a:r>
          </a:p>
          <a:p>
            <a:pPr eaLnBrk="0" hangingPunct="0">
              <a:lnSpc>
                <a:spcPct val="110000"/>
              </a:lnSpc>
              <a:buClr>
                <a:schemeClr val="accent5">
                  <a:lumMod val="40000"/>
                  <a:lumOff val="60000"/>
                </a:schemeClr>
              </a:buClr>
              <a:buSzPct val="70000"/>
            </a:pPr>
            <a:r>
              <a:rPr lang="bg-BG"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void setHeight(int height) { … }</a:t>
            </a:r>
          </a:p>
          <a:p>
            <a:pPr eaLnBrk="0" hangingPunct="0">
              <a:lnSpc>
                <a:spcPct val="110000"/>
              </a:lnSpc>
              <a:buClr>
                <a:schemeClr val="accent5">
                  <a:lumMod val="40000"/>
                  <a:lumOff val="60000"/>
                </a:schemeClr>
              </a:buClr>
              <a:buSzPct val="70000"/>
            </a:pPr>
            <a:r>
              <a:rPr lang="bg-BG"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long area() { … }</a:t>
            </a:r>
          </a:p>
          <a:p>
            <a:pPr eaLnBrk="0" hangingPunct="0">
              <a:lnSpc>
                <a:spcPct val="110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1247750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29</a:t>
            </a:fld>
            <a:endParaRPr lang="en-US" dirty="0"/>
          </a:p>
        </p:txBody>
      </p:sp>
      <p:sp>
        <p:nvSpPr>
          <p:cNvPr id="3" name="Content Placeholder 2"/>
          <p:cNvSpPr>
            <a:spLocks noGrp="1"/>
          </p:cNvSpPr>
          <p:nvPr>
            <p:ph idx="1"/>
          </p:nvPr>
        </p:nvSpPr>
        <p:spPr/>
        <p:txBody>
          <a:bodyPr/>
          <a:lstStyle/>
          <a:p>
            <a:r>
              <a:rPr lang="en-US" dirty="0"/>
              <a:t>TODO: add an exercise with interfaces and classes in the judge!</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379424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295400"/>
            <a:ext cx="11804822" cy="5229602"/>
          </a:xfrm>
        </p:spPr>
        <p:txBody>
          <a:bodyPr>
            <a:normAutofit/>
          </a:bodyPr>
          <a:lstStyle/>
          <a:p>
            <a:pPr marL="0" indent="0" algn="ctr">
              <a:buNone/>
            </a:pPr>
            <a:endParaRPr lang="bg-BG" b="1" dirty="0"/>
          </a:p>
          <a:p>
            <a:pPr marL="0" indent="0" algn="ctr">
              <a:buNone/>
            </a:pPr>
            <a:r>
              <a:rPr lang="en-US" sz="8800" b="1" dirty="0">
                <a:solidFill>
                  <a:schemeClr val="tx2">
                    <a:lumMod val="75000"/>
                  </a:schemeClr>
                </a:solidFill>
              </a:rPr>
              <a:t>sli.do</a:t>
            </a:r>
            <a:br>
              <a:rPr lang="en-US" sz="6000" b="1" dirty="0"/>
            </a:br>
            <a:r>
              <a:rPr lang="en-US" sz="11500" b="1" dirty="0"/>
              <a:t>#3295</a:t>
            </a:r>
            <a:endParaRPr lang="en-US" sz="6000" b="1" dirty="0"/>
          </a:p>
          <a:p>
            <a:endParaRPr lang="en-US" dirty="0"/>
          </a:p>
        </p:txBody>
      </p:sp>
      <p:sp>
        <p:nvSpPr>
          <p:cNvPr id="4" name="Title 3"/>
          <p:cNvSpPr>
            <a:spLocks noGrp="1"/>
          </p:cNvSpPr>
          <p:nvPr>
            <p:ph type="title"/>
          </p:nvPr>
        </p:nvSpPr>
        <p:spPr/>
        <p:txBody>
          <a:bodyPr/>
          <a:lstStyle/>
          <a:p>
            <a:r>
              <a:rPr lang="en-US"/>
              <a:t>Have a Question?</a:t>
            </a:r>
            <a:endParaRPr lang="en-US" dirty="0"/>
          </a:p>
        </p:txBody>
      </p:sp>
    </p:spTree>
    <p:extLst>
      <p:ext uri="{BB962C8B-B14F-4D97-AF65-F5344CB8AC3E}">
        <p14:creationId xmlns:p14="http://schemas.microsoft.com/office/powerpoint/2010/main" val="4190057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30</a:t>
            </a:fld>
            <a:endParaRPr lang="en-US" dirty="0"/>
          </a:p>
        </p:txBody>
      </p:sp>
      <p:sp>
        <p:nvSpPr>
          <p:cNvPr id="3" name="Content Placeholder 2"/>
          <p:cNvSpPr>
            <a:spLocks noGrp="1"/>
          </p:cNvSpPr>
          <p:nvPr>
            <p:ph idx="1"/>
          </p:nvPr>
        </p:nvSpPr>
        <p:spPr>
          <a:xfrm>
            <a:off x="190413" y="1119037"/>
            <a:ext cx="11804822" cy="5570355"/>
          </a:xfrm>
        </p:spPr>
        <p:txBody>
          <a:bodyPr>
            <a:normAutofit lnSpcReduction="10000"/>
          </a:bodyPr>
          <a:lstStyle/>
          <a:p>
            <a:r>
              <a:rPr lang="en-US" dirty="0"/>
              <a:t>Strings in Java</a:t>
            </a:r>
          </a:p>
          <a:p>
            <a:pPr lvl="1"/>
            <a:r>
              <a:rPr lang="en-US" dirty="0"/>
              <a:t>Know their number of characters: </a:t>
            </a:r>
            <a:r>
              <a:rPr lang="en-US" b="1" dirty="0">
                <a:solidFill>
                  <a:schemeClr val="tx2">
                    <a:lumMod val="75000"/>
                  </a:schemeClr>
                </a:solidFill>
                <a:latin typeface="Consolas" panose="020B0609020204030204" pitchFamily="49" charset="0"/>
                <a:cs typeface="Consolas" panose="020B0609020204030204" pitchFamily="49" charset="0"/>
              </a:rPr>
              <a:t>length()</a:t>
            </a:r>
            <a:endParaRPr lang="en-US" dirty="0"/>
          </a:p>
          <a:p>
            <a:pPr lvl="1"/>
            <a:r>
              <a:rPr lang="en-US" dirty="0"/>
              <a:t>Can be accessed by index: </a:t>
            </a:r>
            <a:r>
              <a:rPr lang="en-US" b="1" noProof="1">
                <a:solidFill>
                  <a:schemeClr val="tx2">
                    <a:lumMod val="75000"/>
                  </a:schemeClr>
                </a:solidFill>
                <a:latin typeface="Consolas" panose="020B0609020204030204" pitchFamily="49" charset="0"/>
                <a:cs typeface="Consolas" panose="020B0609020204030204" pitchFamily="49" charset="0"/>
              </a:rPr>
              <a:t>charAt(</a:t>
            </a:r>
            <a:r>
              <a:rPr lang="en-US" b="1" dirty="0">
                <a:solidFill>
                  <a:schemeClr val="tx2">
                    <a:lumMod val="75000"/>
                  </a:schemeClr>
                </a:solidFill>
                <a:latin typeface="Consolas" panose="020B0609020204030204" pitchFamily="49" charset="0"/>
                <a:cs typeface="Consolas" panose="020B0609020204030204" pitchFamily="49" charset="0"/>
              </a:rPr>
              <a:t>0</a:t>
            </a:r>
            <a:r>
              <a:rPr lang="en-US" dirty="0"/>
              <a:t> … </a:t>
            </a:r>
            <a:r>
              <a:rPr lang="en-US" b="1" dirty="0">
                <a:solidFill>
                  <a:schemeClr val="tx2">
                    <a:lumMod val="75000"/>
                  </a:schemeClr>
                </a:solidFill>
                <a:latin typeface="Consolas" panose="020B0609020204030204" pitchFamily="49" charset="0"/>
                <a:cs typeface="Consolas" panose="020B0609020204030204" pitchFamily="49" charset="0"/>
              </a:rPr>
              <a:t>length()-1</a:t>
            </a:r>
            <a:r>
              <a:rPr lang="en-US" b="1" noProof="1">
                <a:solidFill>
                  <a:schemeClr val="tx2">
                    <a:lumMod val="75000"/>
                  </a:schemeClr>
                </a:solidFill>
                <a:latin typeface="Consolas" panose="020B0609020204030204" pitchFamily="49" charset="0"/>
                <a:cs typeface="Consolas" panose="020B0609020204030204" pitchFamily="49" charset="0"/>
              </a:rPr>
              <a:t>)</a:t>
            </a:r>
          </a:p>
          <a:p>
            <a:pPr marL="609494" lvl="2" indent="-304747">
              <a:buClr>
                <a:srgbClr val="F2B254"/>
              </a:buClr>
              <a:buSzPct val="100000"/>
            </a:pPr>
            <a:r>
              <a:rPr lang="en-US" sz="3200" dirty="0"/>
              <a:t>Reference types</a:t>
            </a:r>
          </a:p>
          <a:p>
            <a:pPr marL="914241" lvl="3" indent="-304747">
              <a:buClr>
                <a:srgbClr val="F2B254"/>
              </a:buClr>
              <a:buSzPct val="100000"/>
            </a:pPr>
            <a:r>
              <a:rPr lang="en-US" sz="3000" dirty="0"/>
              <a:t>Stored in the heap (dynamic memory)</a:t>
            </a:r>
          </a:p>
          <a:p>
            <a:pPr marL="914241" lvl="3" indent="-304747">
              <a:buClr>
                <a:srgbClr val="F2B254"/>
              </a:buClr>
              <a:buSzPct val="100000"/>
            </a:pPr>
            <a:r>
              <a:rPr lang="en-US" sz="3000" dirty="0"/>
              <a:t>Can have </a:t>
            </a:r>
            <a:r>
              <a:rPr lang="en-US" sz="3000" b="1" dirty="0">
                <a:solidFill>
                  <a:schemeClr val="tx2">
                    <a:lumMod val="75000"/>
                  </a:schemeClr>
                </a:solidFill>
                <a:latin typeface="Consolas" panose="020B0609020204030204" pitchFamily="49" charset="0"/>
                <a:cs typeface="Consolas" panose="020B0609020204030204" pitchFamily="49" charset="0"/>
              </a:rPr>
              <a:t>null</a:t>
            </a:r>
            <a:r>
              <a:rPr lang="en-US" sz="3000" dirty="0"/>
              <a:t> value (missing value)</a:t>
            </a:r>
          </a:p>
          <a:p>
            <a:r>
              <a:rPr lang="en-US" dirty="0"/>
              <a:t>Strings cannot be modified (immutable)</a:t>
            </a:r>
          </a:p>
          <a:p>
            <a:pPr lvl="1"/>
            <a:r>
              <a:rPr lang="en-US" dirty="0"/>
              <a:t>Most string operations return a new </a:t>
            </a:r>
            <a:r>
              <a:rPr lang="en-US" b="1" dirty="0">
                <a:solidFill>
                  <a:schemeClr val="tx2">
                    <a:lumMod val="75000"/>
                  </a:schemeClr>
                </a:solidFill>
                <a:latin typeface="Consolas" panose="020B0609020204030204" pitchFamily="49" charset="0"/>
                <a:cs typeface="Consolas" panose="020B0609020204030204" pitchFamily="49" charset="0"/>
              </a:rPr>
              <a:t>String</a:t>
            </a:r>
            <a:r>
              <a:rPr lang="en-US" dirty="0"/>
              <a:t> instance</a:t>
            </a:r>
          </a:p>
          <a:p>
            <a:pPr lvl="1"/>
            <a:r>
              <a:rPr lang="en-US" b="1" noProof="1">
                <a:solidFill>
                  <a:schemeClr val="tx2">
                    <a:lumMod val="75000"/>
                  </a:schemeClr>
                </a:solidFill>
                <a:latin typeface="Consolas" panose="020B0609020204030204" pitchFamily="49" charset="0"/>
                <a:cs typeface="Consolas" panose="020B0609020204030204" pitchFamily="49" charset="0"/>
              </a:rPr>
              <a:t>StringBuilder</a:t>
            </a:r>
            <a:r>
              <a:rPr lang="en-US" dirty="0"/>
              <a:t> class is used to build stings</a:t>
            </a:r>
          </a:p>
        </p:txBody>
      </p:sp>
      <p:sp>
        <p:nvSpPr>
          <p:cNvPr id="4" name="Title 3"/>
          <p:cNvSpPr>
            <a:spLocks noGrp="1"/>
          </p:cNvSpPr>
          <p:nvPr>
            <p:ph type="title"/>
          </p:nvPr>
        </p:nvSpPr>
        <p:spPr/>
        <p:txBody>
          <a:bodyPr/>
          <a:lstStyle/>
          <a:p>
            <a:r>
              <a:rPr lang="en-US"/>
              <a:t>Strings</a:t>
            </a: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rot="21108301">
            <a:off x="7596066" y="3420033"/>
            <a:ext cx="4030497" cy="715963"/>
          </a:xfrm>
          <a:prstGeom prst="rect">
            <a:avLst/>
          </a:prstGeom>
        </p:spPr>
      </p:pic>
    </p:spTree>
    <p:extLst>
      <p:ext uri="{BB962C8B-B14F-4D97-AF65-F5344CB8AC3E}">
        <p14:creationId xmlns:p14="http://schemas.microsoft.com/office/powerpoint/2010/main" val="1001182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4" name="Title 3"/>
          <p:cNvSpPr>
            <a:spLocks noGrp="1"/>
          </p:cNvSpPr>
          <p:nvPr>
            <p:ph type="title"/>
          </p:nvPr>
        </p:nvSpPr>
        <p:spPr/>
        <p:txBody>
          <a:bodyPr/>
          <a:lstStyle/>
          <a:p>
            <a:r>
              <a:rPr lang="en-US" dirty="0"/>
              <a:t>Strings – Examples</a:t>
            </a:r>
          </a:p>
        </p:txBody>
      </p:sp>
      <p:sp>
        <p:nvSpPr>
          <p:cNvPr id="5" name="Rectangle 4"/>
          <p:cNvSpPr>
            <a:spLocks noChangeArrowheads="1"/>
          </p:cNvSpPr>
          <p:nvPr/>
        </p:nvSpPr>
        <p:spPr bwMode="auto">
          <a:xfrm>
            <a:off x="836614" y="1250584"/>
            <a:ext cx="10515598" cy="501942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lIns="144000" tIns="108000" rIns="144000" bIns="108000">
            <a:spAutoFit/>
          </a:bodyPr>
          <a:lstStyle/>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 str = "SoftUni";</a:t>
            </a:r>
          </a:p>
          <a:p>
            <a:pPr>
              <a:buClr>
                <a:srgbClr val="F2B254"/>
              </a:buClr>
              <a:buSzPct val="100000"/>
            </a:pP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System.out.println(str);</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for (int i = 0; i &lt; str.length(); i++) {</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System.out.printf("str[%d] = %s\n", i, str.charAt(i));</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a:buClr>
                <a:srgbClr val="F2B254"/>
              </a:buClr>
              <a:buSzPct val="100000"/>
            </a:pP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System.out.println(str.indexOf("Uni")); // 4</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System.out.println(str.indexOf("uni")); // -1 (not found)</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System.out.println(str.substring(4, 7)); // Uni</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System.out.println(str.replace("Soft", "Hard")); // HardUni</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System.out.println(str.toLowerCase()); // softuni</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System.out.println(str.toUpperCase()); // SOFTUNI</a:t>
            </a:r>
          </a:p>
        </p:txBody>
      </p:sp>
    </p:spTree>
    <p:extLst>
      <p:ext uri="{BB962C8B-B14F-4D97-AF65-F5344CB8AC3E}">
        <p14:creationId xmlns:p14="http://schemas.microsoft.com/office/powerpoint/2010/main" val="2523994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32</a:t>
            </a:fld>
            <a:endParaRPr lang="en-US" dirty="0"/>
          </a:p>
        </p:txBody>
      </p:sp>
      <p:sp>
        <p:nvSpPr>
          <p:cNvPr id="4" name="Title 3"/>
          <p:cNvSpPr>
            <a:spLocks noGrp="1"/>
          </p:cNvSpPr>
          <p:nvPr>
            <p:ph type="title"/>
          </p:nvPr>
        </p:nvSpPr>
        <p:spPr/>
        <p:txBody>
          <a:bodyPr/>
          <a:lstStyle/>
          <a:p>
            <a:r>
              <a:rPr lang="en-US" dirty="0"/>
              <a:t>Strings – Examples (2)</a:t>
            </a:r>
          </a:p>
        </p:txBody>
      </p:sp>
      <p:sp>
        <p:nvSpPr>
          <p:cNvPr id="5" name="Rectangle 4"/>
          <p:cNvSpPr>
            <a:spLocks noChangeArrowheads="1"/>
          </p:cNvSpPr>
          <p:nvPr/>
        </p:nvSpPr>
        <p:spPr bwMode="auto">
          <a:xfrm>
            <a:off x="698614" y="1295400"/>
            <a:ext cx="10805998" cy="483475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lIns="144000" tIns="108000" rIns="144000" bIns="108000">
            <a:spAutoFit/>
          </a:bodyPr>
          <a:lstStyle/>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 firstName = "Steve";</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 lastName = "Jobs";</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int age = 56;</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System.out.println(firstName + " " + lastName + </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(age: " + age + ")"); // Steve Jobs (age: 56)</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 allLangs = "C#, Java; HTML, CSS; PHP, SQL";</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 langs = allLangs.split("[, ;]+");</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for (String lang : langs) {</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System.out.println(lang);</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System.out.println("Langs = " + String.join(", ", langs));</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  \n\n Software   University  ".trim());</a:t>
            </a:r>
          </a:p>
        </p:txBody>
      </p:sp>
    </p:spTree>
    <p:extLst>
      <p:ext uri="{BB962C8B-B14F-4D97-AF65-F5344CB8AC3E}">
        <p14:creationId xmlns:p14="http://schemas.microsoft.com/office/powerpoint/2010/main" val="2944545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33</a:t>
            </a:fld>
            <a:endParaRPr lang="en-US" dirty="0"/>
          </a:p>
        </p:txBody>
      </p:sp>
      <p:sp>
        <p:nvSpPr>
          <p:cNvPr id="429058" name="Rectangle 2"/>
          <p:cNvSpPr>
            <a:spLocks noGrp="1" noChangeArrowheads="1"/>
          </p:cNvSpPr>
          <p:nvPr>
            <p:ph type="title"/>
          </p:nvPr>
        </p:nvSpPr>
        <p:spPr/>
        <p:txBody>
          <a:bodyPr/>
          <a:lstStyle/>
          <a:p>
            <a:r>
              <a:rPr lang="en-US" dirty="0"/>
              <a:t>Arrays in Java</a:t>
            </a:r>
            <a:endParaRPr lang="bg-BG" dirty="0"/>
          </a:p>
        </p:txBody>
      </p:sp>
      <p:sp>
        <p:nvSpPr>
          <p:cNvPr id="10" name="Rectangle 5"/>
          <p:cNvSpPr>
            <a:spLocks noChangeArrowheads="1"/>
          </p:cNvSpPr>
          <p:nvPr/>
        </p:nvSpPr>
        <p:spPr bwMode="auto">
          <a:xfrm>
            <a:off x="760413" y="1143000"/>
            <a:ext cx="10668000" cy="523989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Array holding numbers</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int</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numbers = {1, 2, 3, 4, 5};</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System.out.println(Arrays.toString(numbers));</a:t>
            </a:r>
          </a:p>
          <a:p>
            <a:pPr eaLnBrk="0" hangingPunct="0">
              <a:spcBef>
                <a:spcPts val="900"/>
              </a:spcBef>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Array holding strings</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weekDays =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"Monday", "Tuesday", "Wednesday",</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"Thursday", "Friday", "Saturday", "Sunday"</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900"/>
              </a:spcBef>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Array of mixed data (objects)</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Object</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mixedArr =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1, new Date(), "hello"</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900"/>
              </a:spcBef>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Array of arrays of strings (matrix)</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 matrix =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{"0,0", "0,1", "0,2"},</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{"1,0", "1,1", "1,2"}</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21027499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34</a:t>
            </a:fld>
            <a:endParaRPr lang="en-US" dirty="0"/>
          </a:p>
        </p:txBody>
      </p:sp>
      <p:sp>
        <p:nvSpPr>
          <p:cNvPr id="501762" name="Rectangle 2"/>
          <p:cNvSpPr>
            <a:spLocks noGrp="1" noChangeArrowheads="1"/>
          </p:cNvSpPr>
          <p:nvPr>
            <p:ph type="title"/>
          </p:nvPr>
        </p:nvSpPr>
        <p:spPr/>
        <p:txBody>
          <a:bodyPr>
            <a:noAutofit/>
          </a:bodyPr>
          <a:lstStyle/>
          <a:p>
            <a:r>
              <a:rPr lang="en-US"/>
              <a:t>Processing Array </a:t>
            </a:r>
            <a:r>
              <a:rPr lang="en-US" noProof="1"/>
              <a:t>Elements</a:t>
            </a:r>
          </a:p>
        </p:txBody>
      </p:sp>
      <p:sp>
        <p:nvSpPr>
          <p:cNvPr id="501764" name="Rectangle 4"/>
          <p:cNvSpPr>
            <a:spLocks noChangeArrowheads="1"/>
          </p:cNvSpPr>
          <p:nvPr/>
        </p:nvSpPr>
        <p:spPr bwMode="auto">
          <a:xfrm>
            <a:off x="614382" y="1280160"/>
            <a:ext cx="10890230" cy="48628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 capitals =</a:t>
            </a:r>
            <a:endParaRPr lang="bg-BG"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bg-BG"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{"Sofia", "Berlin", "London", "Paris"</a:t>
            </a:r>
            <a:r>
              <a:rPr lang="bg-BG"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Moscow</a:t>
            </a:r>
            <a:r>
              <a:rPr lang="bg-BG"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capitals[0] = "SOFIA";</a:t>
            </a:r>
          </a:p>
          <a:p>
            <a:pPr eaLnBrk="0" hangingPunct="0">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capitals[4] = null;</a:t>
            </a:r>
          </a:p>
          <a:p>
            <a:pPr eaLnBrk="0" hangingPunct="0">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System.out.println(Arrays.toString(capitals));</a:t>
            </a:r>
          </a:p>
          <a:p>
            <a:pPr eaLnBrk="0" hangingPunct="0">
              <a:buClr>
                <a:schemeClr val="accent5">
                  <a:lumMod val="40000"/>
                  <a:lumOff val="60000"/>
                </a:schemeClr>
              </a:buClr>
              <a:buSzPct val="70000"/>
            </a:pPr>
            <a:r>
              <a:rPr lang="en-US" sz="2800" b="1" i="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[SOFIA, Berlin, London, Paris, null]</a:t>
            </a:r>
          </a:p>
          <a:p>
            <a:pPr eaLnBrk="0" hangingPunct="0">
              <a:spcBef>
                <a:spcPts val="1800"/>
              </a:spcBef>
              <a:buClr>
                <a:schemeClr val="accent5">
                  <a:lumMod val="40000"/>
                  <a:lumOff val="60000"/>
                </a:schemeClr>
              </a:buClr>
              <a:buSzPct val="70000"/>
            </a:pP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for</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(String capital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capitals)</a:t>
            </a:r>
          </a:p>
          <a:p>
            <a:pPr eaLnBrk="0" hangingPunct="0">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System.out.println(capital);</a:t>
            </a:r>
          </a:p>
          <a:p>
            <a:pPr eaLnBrk="0" hangingPunct="0">
              <a:spcBef>
                <a:spcPts val="1800"/>
              </a:spcBef>
              <a:buClr>
                <a:schemeClr val="accent5">
                  <a:lumMod val="40000"/>
                  <a:lumOff val="60000"/>
                </a:schemeClr>
              </a:buClr>
              <a:buSzPct val="70000"/>
            </a:pP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for</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(int i = 0; i &lt; capitals.</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length</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a:t>
            </a:r>
          </a:p>
          <a:p>
            <a:pPr eaLnBrk="0" hangingPunct="0">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System.out.println(capitals[i]);</a:t>
            </a:r>
          </a:p>
        </p:txBody>
      </p:sp>
      <p:sp>
        <p:nvSpPr>
          <p:cNvPr id="7" name="AutoShape 25"/>
          <p:cNvSpPr>
            <a:spLocks noChangeArrowheads="1"/>
          </p:cNvSpPr>
          <p:nvPr/>
        </p:nvSpPr>
        <p:spPr bwMode="auto">
          <a:xfrm>
            <a:off x="7279004" y="4307840"/>
            <a:ext cx="4038600" cy="656986"/>
          </a:xfrm>
          <a:prstGeom prst="wedgeRoundRectCallout">
            <a:avLst>
              <a:gd name="adj1" fmla="val -59762"/>
              <a:gd name="adj2" fmla="val -357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rgbClr val="FFFFFF"/>
                </a:solidFill>
                <a:latin typeface="+mn-lt"/>
              </a:rPr>
              <a:t>Traditional </a:t>
            </a:r>
            <a:r>
              <a:rPr lang="en-US" sz="2800" b="1" noProof="1">
                <a:solidFill>
                  <a:schemeClr val="tx2">
                    <a:lumMod val="75000"/>
                  </a:schemeClr>
                </a:solidFill>
                <a:latin typeface="Consolas" panose="020B0609020204030204" pitchFamily="49" charset="0"/>
              </a:rPr>
              <a:t>foreach</a:t>
            </a:r>
            <a:r>
              <a:rPr lang="en-US" sz="2800" b="1" noProof="1">
                <a:solidFill>
                  <a:schemeClr val="tx2">
                    <a:lumMod val="75000"/>
                  </a:schemeClr>
                </a:solidFill>
              </a:rPr>
              <a:t> </a:t>
            </a:r>
            <a:r>
              <a:rPr lang="en-US" sz="2800" dirty="0">
                <a:solidFill>
                  <a:srgbClr val="FFFFFF"/>
                </a:solidFill>
              </a:rPr>
              <a:t>loop</a:t>
            </a:r>
            <a:endParaRPr lang="en-US" sz="2800" dirty="0">
              <a:solidFill>
                <a:srgbClr val="FFFFFF"/>
              </a:solidFill>
              <a:latin typeface="+mn-lt"/>
            </a:endParaRPr>
          </a:p>
        </p:txBody>
      </p:sp>
      <p:sp>
        <p:nvSpPr>
          <p:cNvPr id="8" name="AutoShape 25"/>
          <p:cNvSpPr>
            <a:spLocks noChangeArrowheads="1"/>
          </p:cNvSpPr>
          <p:nvPr/>
        </p:nvSpPr>
        <p:spPr bwMode="auto">
          <a:xfrm>
            <a:off x="7964804" y="5813026"/>
            <a:ext cx="3352800" cy="660007"/>
          </a:xfrm>
          <a:prstGeom prst="wedgeRoundRectCallout">
            <a:avLst>
              <a:gd name="adj1" fmla="val -64552"/>
              <a:gd name="adj2" fmla="val -6343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dirty="0">
                <a:solidFill>
                  <a:srgbClr val="FFFFFF"/>
                </a:solidFill>
                <a:latin typeface="+mn-lt"/>
              </a:rPr>
              <a:t>Traditional </a:t>
            </a:r>
            <a:r>
              <a:rPr lang="en-US" sz="2800" b="1" dirty="0">
                <a:solidFill>
                  <a:schemeClr val="tx2">
                    <a:lumMod val="75000"/>
                  </a:schemeClr>
                </a:solidFill>
                <a:latin typeface="Consolas" panose="020B0609020204030204" pitchFamily="49" charset="0"/>
              </a:rPr>
              <a:t>for</a:t>
            </a:r>
            <a:r>
              <a:rPr lang="en-US" sz="2800" dirty="0">
                <a:solidFill>
                  <a:srgbClr val="FFFFFF"/>
                </a:solidFill>
                <a:latin typeface="+mn-lt"/>
              </a:rPr>
              <a:t>-loop</a:t>
            </a:r>
          </a:p>
        </p:txBody>
      </p:sp>
    </p:spTree>
    <p:extLst>
      <p:ext uri="{BB962C8B-B14F-4D97-AF65-F5344CB8AC3E}">
        <p14:creationId xmlns:p14="http://schemas.microsoft.com/office/powerpoint/2010/main" val="10516620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6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1764">
                                            <p:txEl>
                                              <p:pRg st="7" end="7"/>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176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1764">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35</a:t>
            </a:fld>
            <a:endParaRPr lang="en-US" dirty="0"/>
          </a:p>
        </p:txBody>
      </p:sp>
      <p:sp>
        <p:nvSpPr>
          <p:cNvPr id="3" name="Content Placeholder 2"/>
          <p:cNvSpPr>
            <a:spLocks noGrp="1"/>
          </p:cNvSpPr>
          <p:nvPr>
            <p:ph idx="1"/>
          </p:nvPr>
        </p:nvSpPr>
        <p:spPr/>
        <p:txBody>
          <a:bodyPr/>
          <a:lstStyle/>
          <a:p>
            <a:r>
              <a:rPr lang="en-US" dirty="0"/>
              <a:t>Write a program to read an array of numbers and find and print the largest 3 of them</a:t>
            </a:r>
          </a:p>
        </p:txBody>
      </p:sp>
      <p:sp>
        <p:nvSpPr>
          <p:cNvPr id="4" name="Title 3"/>
          <p:cNvSpPr>
            <a:spLocks noGrp="1"/>
          </p:cNvSpPr>
          <p:nvPr>
            <p:ph type="title"/>
          </p:nvPr>
        </p:nvSpPr>
        <p:spPr/>
        <p:txBody>
          <a:bodyPr/>
          <a:lstStyle/>
          <a:p>
            <a:r>
              <a:rPr lang="en-US" dirty="0"/>
              <a:t>Problem: Largest 3 Numbers</a:t>
            </a:r>
          </a:p>
        </p:txBody>
      </p:sp>
      <p:sp>
        <p:nvSpPr>
          <p:cNvPr id="5" name="Rectangle 4"/>
          <p:cNvSpPr>
            <a:spLocks noChangeArrowheads="1"/>
          </p:cNvSpPr>
          <p:nvPr/>
        </p:nvSpPr>
        <p:spPr bwMode="auto">
          <a:xfrm>
            <a:off x="1217611" y="2725745"/>
            <a:ext cx="3462097"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10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30 </a:t>
            </a: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15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20 50 </a:t>
            </a: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5</a:t>
            </a:r>
            <a:endPar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5"/>
          <p:cNvSpPr>
            <a:spLocks noChangeArrowheads="1"/>
          </p:cNvSpPr>
          <p:nvPr/>
        </p:nvSpPr>
        <p:spPr bwMode="auto">
          <a:xfrm>
            <a:off x="1217611" y="4110880"/>
            <a:ext cx="3462097" cy="55630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50 30 20</a:t>
            </a:r>
          </a:p>
        </p:txBody>
      </p:sp>
      <p:sp>
        <p:nvSpPr>
          <p:cNvPr id="14" name="Rectangle 13"/>
          <p:cNvSpPr>
            <a:spLocks noChangeArrowheads="1"/>
          </p:cNvSpPr>
          <p:nvPr/>
        </p:nvSpPr>
        <p:spPr bwMode="auto">
          <a:xfrm>
            <a:off x="8075612" y="2725745"/>
            <a:ext cx="2667000"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5000"/>
              </a:lnSpc>
              <a:spcAft>
                <a:spcPts val="0"/>
              </a:spcAft>
            </a:pP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10 </a:t>
            </a: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5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20 </a:t>
            </a: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3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20 </a:t>
            </a:r>
            <a:endPar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Rectangle 14"/>
          <p:cNvSpPr>
            <a:spLocks noChangeArrowheads="1"/>
          </p:cNvSpPr>
          <p:nvPr/>
        </p:nvSpPr>
        <p:spPr bwMode="auto">
          <a:xfrm>
            <a:off x="8075612" y="4110880"/>
            <a:ext cx="2667000"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20 20 10</a:t>
            </a:r>
          </a:p>
        </p:txBody>
      </p:sp>
      <p:sp>
        <p:nvSpPr>
          <p:cNvPr id="17" name="TextBox 16"/>
          <p:cNvSpPr txBox="1"/>
          <p:nvPr/>
        </p:nvSpPr>
        <p:spPr>
          <a:xfrm>
            <a:off x="776677" y="6243935"/>
            <a:ext cx="10556816" cy="461665"/>
          </a:xfrm>
          <a:prstGeom prst="rect">
            <a:avLst/>
          </a:prstGeom>
          <a:noFill/>
        </p:spPr>
        <p:txBody>
          <a:bodyPr wrap="square" rtlCol="0">
            <a:spAutoFit/>
          </a:bodyPr>
          <a:lstStyle/>
          <a:p>
            <a:pPr algn="ctr"/>
            <a:r>
              <a:rPr lang="en-US" dirty="0"/>
              <a:t>Check your solution here: </a:t>
            </a:r>
            <a:r>
              <a:rPr lang="en-US" dirty="0">
                <a:solidFill>
                  <a:schemeClr val="tx2">
                    <a:lumMod val="75000"/>
                  </a:schemeClr>
                </a:solidFill>
              </a:rPr>
              <a:t>TODO</a:t>
            </a:r>
          </a:p>
        </p:txBody>
      </p:sp>
      <p:sp>
        <p:nvSpPr>
          <p:cNvPr id="8" name="Down Arrow 7"/>
          <p:cNvSpPr/>
          <p:nvPr/>
        </p:nvSpPr>
        <p:spPr>
          <a:xfrm>
            <a:off x="2748515" y="3479098"/>
            <a:ext cx="381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Rectangle 17"/>
          <p:cNvSpPr>
            <a:spLocks noChangeArrowheads="1"/>
          </p:cNvSpPr>
          <p:nvPr/>
        </p:nvSpPr>
        <p:spPr bwMode="auto">
          <a:xfrm>
            <a:off x="5627296" y="2725745"/>
            <a:ext cx="1533916"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5000"/>
              </a:lnSpc>
              <a:spcAft>
                <a:spcPts val="0"/>
              </a:spcAft>
            </a:pP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20 30</a:t>
            </a:r>
            <a:endPar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Rectangle 18"/>
          <p:cNvSpPr>
            <a:spLocks noChangeArrowheads="1"/>
          </p:cNvSpPr>
          <p:nvPr/>
        </p:nvSpPr>
        <p:spPr bwMode="auto">
          <a:xfrm>
            <a:off x="5627296" y="4110880"/>
            <a:ext cx="1533916"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30 20</a:t>
            </a:r>
          </a:p>
        </p:txBody>
      </p:sp>
      <p:sp>
        <p:nvSpPr>
          <p:cNvPr id="20" name="Down Arrow 19"/>
          <p:cNvSpPr/>
          <p:nvPr/>
        </p:nvSpPr>
        <p:spPr>
          <a:xfrm>
            <a:off x="6194109" y="3479098"/>
            <a:ext cx="381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 name="Down Arrow 20"/>
          <p:cNvSpPr/>
          <p:nvPr/>
        </p:nvSpPr>
        <p:spPr>
          <a:xfrm>
            <a:off x="9218612" y="3479098"/>
            <a:ext cx="381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388469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36</a:t>
            </a:fld>
            <a:endParaRPr lang="en-US" dirty="0"/>
          </a:p>
        </p:txBody>
      </p:sp>
      <p:sp>
        <p:nvSpPr>
          <p:cNvPr id="4" name="Title 3"/>
          <p:cNvSpPr>
            <a:spLocks noGrp="1"/>
          </p:cNvSpPr>
          <p:nvPr>
            <p:ph type="title"/>
          </p:nvPr>
        </p:nvSpPr>
        <p:spPr/>
        <p:txBody>
          <a:bodyPr/>
          <a:lstStyle/>
          <a:p>
            <a:r>
              <a:rPr lang="en-US" dirty="0"/>
              <a:t>Solution: Largest 3 Numbers</a:t>
            </a:r>
          </a:p>
        </p:txBody>
      </p:sp>
      <p:sp>
        <p:nvSpPr>
          <p:cNvPr id="5" name="Rectangle 4"/>
          <p:cNvSpPr>
            <a:spLocks noChangeArrowheads="1"/>
          </p:cNvSpPr>
          <p:nvPr/>
        </p:nvSpPr>
        <p:spPr bwMode="auto">
          <a:xfrm>
            <a:off x="850557" y="1410068"/>
            <a:ext cx="10482936" cy="341016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0000"/>
              </a:lnSpc>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int[] nums = Arrays.stream(</a:t>
            </a:r>
          </a:p>
          <a:p>
            <a:pPr>
              <a:lnSpc>
                <a:spcPct val="110000"/>
              </a:lnSpc>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new Scanner(System.in).nextLine().split(" "))</a:t>
            </a:r>
          </a:p>
          <a:p>
            <a:pPr>
              <a:lnSpc>
                <a:spcPct val="110000"/>
              </a:lnSpc>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.mapToInt(Integer::parseInt).toArray();</a:t>
            </a:r>
          </a:p>
          <a:p>
            <a:pPr>
              <a:lnSpc>
                <a:spcPct val="110000"/>
              </a:lnSpc>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Arrays.sort(nums);</a:t>
            </a:r>
          </a:p>
          <a:p>
            <a:pPr>
              <a:lnSpc>
                <a:spcPct val="110000"/>
              </a:lnSpc>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int count = Math.min(3, nums.length);</a:t>
            </a:r>
          </a:p>
          <a:p>
            <a:pPr>
              <a:lnSpc>
                <a:spcPct val="110000"/>
              </a:lnSpc>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for (int i = 0; i &lt; count; i++)</a:t>
            </a:r>
          </a:p>
          <a:p>
            <a:pPr>
              <a:lnSpc>
                <a:spcPct val="110000"/>
              </a:lnSpc>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System.out.print(nums[nums.length - i - 1] + " ");</a:t>
            </a:r>
          </a:p>
        </p:txBody>
      </p:sp>
      <p:sp>
        <p:nvSpPr>
          <p:cNvPr id="7" name="TextBox 6"/>
          <p:cNvSpPr txBox="1"/>
          <p:nvPr/>
        </p:nvSpPr>
        <p:spPr>
          <a:xfrm>
            <a:off x="776677" y="6243935"/>
            <a:ext cx="10556816" cy="461665"/>
          </a:xfrm>
          <a:prstGeom prst="rect">
            <a:avLst/>
          </a:prstGeom>
          <a:noFill/>
        </p:spPr>
        <p:txBody>
          <a:bodyPr wrap="square" rtlCol="0">
            <a:spAutoFit/>
          </a:bodyPr>
          <a:lstStyle/>
          <a:p>
            <a:pPr algn="ctr"/>
            <a:r>
              <a:rPr lang="en-US" dirty="0"/>
              <a:t>Check your solution here: </a:t>
            </a:r>
            <a:r>
              <a:rPr lang="en-US" dirty="0">
                <a:solidFill>
                  <a:schemeClr val="tx2">
                    <a:lumMod val="75000"/>
                  </a:schemeClr>
                </a:solidFill>
              </a:rPr>
              <a:t>TODO</a:t>
            </a:r>
          </a:p>
        </p:txBody>
      </p:sp>
    </p:spTree>
    <p:extLst>
      <p:ext uri="{BB962C8B-B14F-4D97-AF65-F5344CB8AC3E}">
        <p14:creationId xmlns:p14="http://schemas.microsoft.com/office/powerpoint/2010/main" val="2629658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37</a:t>
            </a:fld>
            <a:endParaRPr lang="en-US" dirty="0"/>
          </a:p>
        </p:txBody>
      </p:sp>
      <p:sp>
        <p:nvSpPr>
          <p:cNvPr id="4" name="Title 3"/>
          <p:cNvSpPr>
            <a:spLocks noGrp="1"/>
          </p:cNvSpPr>
          <p:nvPr>
            <p:ph type="title"/>
          </p:nvPr>
        </p:nvSpPr>
        <p:spPr/>
        <p:txBody>
          <a:bodyPr/>
          <a:lstStyle/>
          <a:p>
            <a:r>
              <a:rPr lang="en-US" dirty="0"/>
              <a:t>Collections: </a:t>
            </a:r>
            <a:r>
              <a:rPr lang="en-US" noProof="1">
                <a:latin typeface="Consolas" panose="020B0609020204030204" pitchFamily="49" charset="0"/>
                <a:cs typeface="Consolas" panose="020B0609020204030204" pitchFamily="49" charset="0"/>
              </a:rPr>
              <a:t>ArrayList&lt;String&gt;</a:t>
            </a:r>
            <a:endParaRPr lang="en-US" dirty="0"/>
          </a:p>
        </p:txBody>
      </p:sp>
      <p:sp>
        <p:nvSpPr>
          <p:cNvPr id="5" name="Text Placeholder 5"/>
          <p:cNvSpPr txBox="1">
            <a:spLocks/>
          </p:cNvSpPr>
          <p:nvPr/>
        </p:nvSpPr>
        <p:spPr>
          <a:xfrm>
            <a:off x="774810" y="1104377"/>
            <a:ext cx="10653602" cy="529642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200" dirty="0"/>
              <a:t>ArrayList&lt;String&gt; names = new ArrayList&lt;String&gt;() {{</a:t>
            </a:r>
          </a:p>
          <a:p>
            <a:r>
              <a:rPr lang="en-US" sz="2200" dirty="0"/>
              <a:t>	add("Peter");</a:t>
            </a:r>
          </a:p>
          <a:p>
            <a:r>
              <a:rPr lang="en-US" sz="2200" dirty="0"/>
              <a:t>	add("Maria");</a:t>
            </a:r>
          </a:p>
          <a:p>
            <a:r>
              <a:rPr lang="en-US" sz="2200" dirty="0"/>
              <a:t>	add("Katya");</a:t>
            </a:r>
          </a:p>
          <a:p>
            <a:r>
              <a:rPr lang="en-US" sz="2200" dirty="0"/>
              <a:t>	add("Todor");			</a:t>
            </a:r>
          </a:p>
          <a:p>
            <a:r>
              <a:rPr lang="en-US" sz="2200" dirty="0"/>
              <a:t>}};</a:t>
            </a:r>
          </a:p>
          <a:p>
            <a:r>
              <a:rPr lang="en-US" sz="2200" dirty="0"/>
              <a:t>names.add("Nakov"); // Peter, Maria, Katya, Todor, Nakov</a:t>
            </a:r>
          </a:p>
          <a:p>
            <a:r>
              <a:rPr lang="en-US" sz="2200" dirty="0"/>
              <a:t>names.remove(0); // Maria, Katya, Todor, Nakov</a:t>
            </a:r>
          </a:p>
          <a:p>
            <a:r>
              <a:rPr lang="en-US" sz="2200" dirty="0"/>
              <a:t>names.remove(1); // Maria, Todor, Nakov</a:t>
            </a:r>
          </a:p>
          <a:p>
            <a:r>
              <a:rPr lang="en-US" sz="2200" dirty="0"/>
              <a:t>names.remove("Todor"); // Maria, Nakov</a:t>
            </a:r>
          </a:p>
          <a:p>
            <a:r>
              <a:rPr lang="en-US" sz="2200" dirty="0"/>
              <a:t>names.addAll(Arrays.asList("Alice", "Tedy"));</a:t>
            </a:r>
          </a:p>
          <a:p>
            <a:r>
              <a:rPr lang="en-US" sz="2200" dirty="0"/>
              <a:t>   // Maria, Nakov, Alice, Tedy</a:t>
            </a:r>
          </a:p>
          <a:p>
            <a:r>
              <a:rPr lang="en-US" sz="2200" dirty="0"/>
              <a:t>names.add(3, "Sylvia"); // Maria, Nakov, Alice, Sylvia, Tedy</a:t>
            </a:r>
          </a:p>
          <a:p>
            <a:r>
              <a:rPr lang="en-US" sz="2200" dirty="0"/>
              <a:t>names.set(2, "Mike"); // Maria, Nakov, Mike, Sylvia, Tedy</a:t>
            </a:r>
          </a:p>
          <a:p>
            <a:r>
              <a:rPr lang="en-US" sz="2200" dirty="0"/>
              <a:t>System.out.println(names);</a:t>
            </a:r>
          </a:p>
        </p:txBody>
      </p:sp>
    </p:spTree>
    <p:extLst>
      <p:ext uri="{BB962C8B-B14F-4D97-AF65-F5344CB8AC3E}">
        <p14:creationId xmlns:p14="http://schemas.microsoft.com/office/powerpoint/2010/main" val="3937644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38</a:t>
            </a:fld>
            <a:endParaRPr lang="en-US" dirty="0">
              <a:solidFill>
                <a:prstClr val="white">
                  <a:tint val="75000"/>
                </a:prstClr>
              </a:solidFill>
            </a:endParaRPr>
          </a:p>
        </p:txBody>
      </p:sp>
      <p:sp>
        <p:nvSpPr>
          <p:cNvPr id="4" name="Title 3"/>
          <p:cNvSpPr>
            <a:spLocks noGrp="1"/>
          </p:cNvSpPr>
          <p:nvPr>
            <p:ph type="title"/>
          </p:nvPr>
        </p:nvSpPr>
        <p:spPr/>
        <p:txBody>
          <a:bodyPr/>
          <a:lstStyle/>
          <a:p>
            <a:r>
              <a:rPr lang="en-US" dirty="0"/>
              <a:t>Collections: </a:t>
            </a:r>
            <a:r>
              <a:rPr lang="en-US" noProof="1">
                <a:latin typeface="Consolas" panose="020B0609020204030204" pitchFamily="49" charset="0"/>
                <a:cs typeface="Consolas" panose="020B0609020204030204" pitchFamily="49" charset="0"/>
              </a:rPr>
              <a:t>ArrayList&lt;Integer&gt;</a:t>
            </a:r>
            <a:endParaRPr lang="en-US" dirty="0"/>
          </a:p>
        </p:txBody>
      </p:sp>
      <p:sp>
        <p:nvSpPr>
          <p:cNvPr id="5" name="Text Placeholder 5"/>
          <p:cNvSpPr txBox="1">
            <a:spLocks/>
          </p:cNvSpPr>
          <p:nvPr/>
        </p:nvSpPr>
        <p:spPr>
          <a:xfrm>
            <a:off x="927210" y="1398510"/>
            <a:ext cx="10348802" cy="484989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110000"/>
              </a:lnSpc>
            </a:pPr>
            <a:r>
              <a:rPr lang="en-US" sz="2500" dirty="0"/>
              <a:t>// This will not compile!</a:t>
            </a:r>
          </a:p>
          <a:p>
            <a:pPr>
              <a:lnSpc>
                <a:spcPct val="110000"/>
              </a:lnSpc>
            </a:pPr>
            <a:r>
              <a:rPr lang="en-US" sz="2500" dirty="0"/>
              <a:t>ArrayList&lt;int&gt; intArr = new ArrayList&lt;int&gt;();</a:t>
            </a:r>
          </a:p>
          <a:p>
            <a:pPr>
              <a:lnSpc>
                <a:spcPct val="110000"/>
              </a:lnSpc>
            </a:pPr>
            <a:endParaRPr lang="en-US" sz="2500" dirty="0"/>
          </a:p>
          <a:p>
            <a:pPr>
              <a:lnSpc>
                <a:spcPct val="110000"/>
              </a:lnSpc>
            </a:pPr>
            <a:r>
              <a:rPr lang="en-US" sz="2500" dirty="0"/>
              <a:t>ArrayList&lt;Integer&gt; nums = new ArrayList&lt;&gt;(</a:t>
            </a:r>
          </a:p>
          <a:p>
            <a:pPr>
              <a:lnSpc>
                <a:spcPct val="110000"/>
              </a:lnSpc>
            </a:pPr>
            <a:r>
              <a:rPr lang="en-US" sz="2500" dirty="0"/>
              <a:t>    Arrays.asList(5, -3, 10, 25));</a:t>
            </a:r>
          </a:p>
          <a:p>
            <a:pPr>
              <a:lnSpc>
                <a:spcPct val="110000"/>
              </a:lnSpc>
            </a:pPr>
            <a:r>
              <a:rPr lang="en-US" sz="2500" dirty="0"/>
              <a:t>nums.add(55); // 5, -3, 10, 25, 55</a:t>
            </a:r>
          </a:p>
          <a:p>
            <a:pPr>
              <a:lnSpc>
                <a:spcPct val="110000"/>
              </a:lnSpc>
            </a:pPr>
            <a:r>
              <a:rPr lang="en-US" sz="2500" dirty="0"/>
              <a:t>System.out.println(nums.get(0)); // 5</a:t>
            </a:r>
          </a:p>
          <a:p>
            <a:pPr>
              <a:lnSpc>
                <a:spcPct val="110000"/>
              </a:lnSpc>
            </a:pPr>
            <a:r>
              <a:rPr lang="en-US" sz="2500" dirty="0"/>
              <a:t>System.out.println(nums); // [5, -3, 10, 25, 55]</a:t>
            </a:r>
          </a:p>
          <a:p>
            <a:pPr>
              <a:lnSpc>
                <a:spcPct val="110000"/>
              </a:lnSpc>
            </a:pPr>
            <a:r>
              <a:rPr lang="en-US" sz="2500" dirty="0"/>
              <a:t>nums.remove(2); // 5, -3, 25, 55</a:t>
            </a:r>
          </a:p>
          <a:p>
            <a:pPr>
              <a:lnSpc>
                <a:spcPct val="110000"/>
              </a:lnSpc>
            </a:pPr>
            <a:r>
              <a:rPr lang="en-US" sz="2500" dirty="0"/>
              <a:t>nums.set(0, 101); // 101, -3, 25, 55</a:t>
            </a:r>
          </a:p>
          <a:p>
            <a:pPr>
              <a:lnSpc>
                <a:spcPct val="110000"/>
              </a:lnSpc>
            </a:pPr>
            <a:r>
              <a:rPr lang="en-US" sz="2500" dirty="0"/>
              <a:t>System.out.println(nums); // [101, -3, 25, 55]</a:t>
            </a:r>
          </a:p>
        </p:txBody>
      </p:sp>
    </p:spTree>
    <p:extLst>
      <p:ext uri="{BB962C8B-B14F-4D97-AF65-F5344CB8AC3E}">
        <p14:creationId xmlns:p14="http://schemas.microsoft.com/office/powerpoint/2010/main" val="1644842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39</a:t>
            </a:fld>
            <a:endParaRPr lang="en-US" dirty="0">
              <a:solidFill>
                <a:prstClr val="white">
                  <a:tint val="75000"/>
                </a:prstClr>
              </a:solidFill>
            </a:endParaRPr>
          </a:p>
        </p:txBody>
      </p:sp>
      <p:sp>
        <p:nvSpPr>
          <p:cNvPr id="4" name="Title 3"/>
          <p:cNvSpPr>
            <a:spLocks noGrp="1"/>
          </p:cNvSpPr>
          <p:nvPr>
            <p:ph type="title"/>
          </p:nvPr>
        </p:nvSpPr>
        <p:spPr/>
        <p:txBody>
          <a:bodyPr>
            <a:normAutofit/>
          </a:bodyPr>
          <a:lstStyle/>
          <a:p>
            <a:r>
              <a:rPr lang="en-US" noProof="1">
                <a:latin typeface="Consolas" panose="020B0609020204030204" pitchFamily="49" charset="0"/>
                <a:cs typeface="Consolas" panose="020B0609020204030204" pitchFamily="49" charset="0"/>
              </a:rPr>
              <a:t>HashSet&lt;E&gt;</a:t>
            </a:r>
            <a:r>
              <a:rPr lang="en-US" dirty="0"/>
              <a:t> and </a:t>
            </a:r>
            <a:r>
              <a:rPr lang="en-US" noProof="1">
                <a:latin typeface="Consolas" panose="020B0609020204030204" pitchFamily="49" charset="0"/>
                <a:cs typeface="Consolas" panose="020B0609020204030204" pitchFamily="49" charset="0"/>
              </a:rPr>
              <a:t>TreeSet&lt;E&gt;</a:t>
            </a:r>
            <a:endParaRPr lang="en-US" dirty="0"/>
          </a:p>
        </p:txBody>
      </p:sp>
      <p:sp>
        <p:nvSpPr>
          <p:cNvPr id="5" name="Text Placeholder 5"/>
          <p:cNvSpPr txBox="1">
            <a:spLocks/>
          </p:cNvSpPr>
          <p:nvPr/>
        </p:nvSpPr>
        <p:spPr>
          <a:xfrm>
            <a:off x="912812" y="1295400"/>
            <a:ext cx="10210800" cy="493170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110000"/>
              </a:lnSpc>
            </a:pPr>
            <a:r>
              <a:rPr lang="en-US" sz="2800" dirty="0"/>
              <a:t>Set&lt;String&gt; set = new TreeSet&lt;String&gt;();</a:t>
            </a:r>
          </a:p>
          <a:p>
            <a:pPr>
              <a:lnSpc>
                <a:spcPct val="110000"/>
              </a:lnSpc>
            </a:pPr>
            <a:r>
              <a:rPr lang="en-US" sz="2800" dirty="0"/>
              <a:t>set.add("Pesho");</a:t>
            </a:r>
          </a:p>
          <a:p>
            <a:pPr>
              <a:lnSpc>
                <a:spcPct val="110000"/>
              </a:lnSpc>
            </a:pPr>
            <a:r>
              <a:rPr lang="en-US" sz="2800" dirty="0"/>
              <a:t>set.add("Tosho");</a:t>
            </a:r>
          </a:p>
          <a:p>
            <a:pPr>
              <a:lnSpc>
                <a:spcPct val="110000"/>
              </a:lnSpc>
            </a:pPr>
            <a:r>
              <a:rPr lang="en-US" sz="2800" dirty="0"/>
              <a:t>set.add("Pesho");</a:t>
            </a:r>
          </a:p>
          <a:p>
            <a:pPr>
              <a:lnSpc>
                <a:spcPct val="110000"/>
              </a:lnSpc>
            </a:pPr>
            <a:r>
              <a:rPr lang="en-US" sz="2800" dirty="0"/>
              <a:t>set.add("Gosho");</a:t>
            </a:r>
          </a:p>
          <a:p>
            <a:pPr>
              <a:lnSpc>
                <a:spcPct val="110000"/>
              </a:lnSpc>
            </a:pPr>
            <a:r>
              <a:rPr lang="en-US" sz="2800" dirty="0"/>
              <a:t>set.add("Maria");</a:t>
            </a:r>
          </a:p>
          <a:p>
            <a:pPr>
              <a:lnSpc>
                <a:spcPct val="110000"/>
              </a:lnSpc>
            </a:pPr>
            <a:r>
              <a:rPr lang="en-US" sz="2800" dirty="0"/>
              <a:t>set.add("Alice");</a:t>
            </a:r>
          </a:p>
          <a:p>
            <a:pPr>
              <a:lnSpc>
                <a:spcPct val="110000"/>
              </a:lnSpc>
            </a:pPr>
            <a:r>
              <a:rPr lang="en-US" sz="2800" dirty="0"/>
              <a:t>set.remove("Pesho");</a:t>
            </a:r>
          </a:p>
          <a:p>
            <a:pPr>
              <a:lnSpc>
                <a:spcPct val="110000"/>
              </a:lnSpc>
            </a:pPr>
            <a:r>
              <a:rPr lang="en-US" sz="2800" dirty="0"/>
              <a:t>System.out.println(set); // [Alice, Gosho, Maria, Tosho]</a:t>
            </a:r>
          </a:p>
        </p:txBody>
      </p:sp>
    </p:spTree>
    <p:extLst>
      <p:ext uri="{BB962C8B-B14F-4D97-AF65-F5344CB8AC3E}">
        <p14:creationId xmlns:p14="http://schemas.microsoft.com/office/powerpoint/2010/main" val="3176198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a:t>
            </a:fld>
            <a:endParaRPr lang="en-US" dirty="0"/>
          </a:p>
        </p:txBody>
      </p:sp>
      <p:sp>
        <p:nvSpPr>
          <p:cNvPr id="3" name="Content Placeholder 2"/>
          <p:cNvSpPr>
            <a:spLocks noGrp="1"/>
          </p:cNvSpPr>
          <p:nvPr>
            <p:ph idx="1"/>
          </p:nvPr>
        </p:nvSpPr>
        <p:spPr>
          <a:xfrm>
            <a:off x="190413" y="1151121"/>
            <a:ext cx="7808999" cy="5570355"/>
          </a:xfrm>
        </p:spPr>
        <p:txBody>
          <a:bodyPr>
            <a:normAutofit lnSpcReduction="10000"/>
          </a:bodyPr>
          <a:lstStyle/>
          <a:p>
            <a:r>
              <a:rPr lang="en-US" b="1" dirty="0">
                <a:solidFill>
                  <a:schemeClr val="tx2">
                    <a:lumMod val="75000"/>
                  </a:schemeClr>
                </a:solidFill>
              </a:rPr>
              <a:t>Java</a:t>
            </a:r>
            <a:r>
              <a:rPr lang="en-US" dirty="0"/>
              <a:t> is a </a:t>
            </a:r>
            <a:r>
              <a:rPr lang="en-US" b="1" dirty="0">
                <a:solidFill>
                  <a:schemeClr val="tx2">
                    <a:lumMod val="75000"/>
                  </a:schemeClr>
                </a:solidFill>
              </a:rPr>
              <a:t>statically-typed</a:t>
            </a:r>
            <a:r>
              <a:rPr lang="en-US" dirty="0"/>
              <a:t>, </a:t>
            </a:r>
            <a:r>
              <a:rPr lang="en-US" b="1" dirty="0">
                <a:solidFill>
                  <a:schemeClr val="tx2">
                    <a:lumMod val="75000"/>
                  </a:schemeClr>
                </a:solidFill>
              </a:rPr>
              <a:t>object-oriented </a:t>
            </a:r>
            <a:r>
              <a:rPr lang="en-US" dirty="0"/>
              <a:t>programming language</a:t>
            </a:r>
            <a:endParaRPr lang="en-US" b="1" dirty="0">
              <a:solidFill>
                <a:schemeClr val="tx2">
                  <a:lumMod val="75000"/>
                </a:schemeClr>
              </a:solidFill>
            </a:endParaRPr>
          </a:p>
          <a:p>
            <a:pPr lvl="1"/>
            <a:r>
              <a:rPr lang="en-US" dirty="0"/>
              <a:t>Very similar to </a:t>
            </a:r>
            <a:r>
              <a:rPr lang="en-US" dirty="0">
                <a:solidFill>
                  <a:schemeClr val="tx2">
                    <a:lumMod val="75000"/>
                  </a:schemeClr>
                </a:solidFill>
              </a:rPr>
              <a:t>C#</a:t>
            </a:r>
            <a:r>
              <a:rPr lang="en-US" dirty="0"/>
              <a:t>, but less flexible</a:t>
            </a:r>
          </a:p>
          <a:p>
            <a:pPr lvl="1"/>
            <a:r>
              <a:rPr lang="en-US" dirty="0"/>
              <a:t>Programs are </a:t>
            </a:r>
            <a:r>
              <a:rPr lang="en-US" dirty="0">
                <a:solidFill>
                  <a:schemeClr val="tx2">
                    <a:lumMod val="75000"/>
                  </a:schemeClr>
                </a:solidFill>
              </a:rPr>
              <a:t>compiled</a:t>
            </a:r>
            <a:r>
              <a:rPr lang="en-US" dirty="0"/>
              <a:t> before execution</a:t>
            </a:r>
          </a:p>
          <a:p>
            <a:pPr lvl="1"/>
            <a:r>
              <a:rPr lang="en-US" dirty="0"/>
              <a:t>Variables' </a:t>
            </a:r>
            <a:r>
              <a:rPr lang="en-US" dirty="0">
                <a:solidFill>
                  <a:schemeClr val="tx2">
                    <a:lumMod val="75000"/>
                  </a:schemeClr>
                </a:solidFill>
              </a:rPr>
              <a:t>types</a:t>
            </a:r>
            <a:r>
              <a:rPr lang="en-US" dirty="0"/>
              <a:t> cannot be changed</a:t>
            </a:r>
          </a:p>
          <a:p>
            <a:pPr>
              <a:spcBef>
                <a:spcPts val="1200"/>
              </a:spcBef>
            </a:pPr>
            <a:r>
              <a:rPr lang="en-US" dirty="0"/>
              <a:t>In contract, JavaScript and PHP are </a:t>
            </a:r>
            <a:r>
              <a:rPr lang="en-US" b="1" dirty="0">
                <a:solidFill>
                  <a:schemeClr val="tx2">
                    <a:lumMod val="75000"/>
                  </a:schemeClr>
                </a:solidFill>
              </a:rPr>
              <a:t>dynamically-typed</a:t>
            </a:r>
            <a:r>
              <a:rPr lang="en-US" dirty="0"/>
              <a:t> (scripting) languages</a:t>
            </a:r>
          </a:p>
          <a:p>
            <a:pPr lvl="1"/>
            <a:r>
              <a:rPr lang="en-US" dirty="0"/>
              <a:t>Can work in interactive mode (REPL)</a:t>
            </a:r>
          </a:p>
          <a:p>
            <a:pPr lvl="1"/>
            <a:r>
              <a:rPr lang="en-US" dirty="0"/>
              <a:t>No compilation, just execute commands</a:t>
            </a:r>
          </a:p>
        </p:txBody>
      </p:sp>
      <p:sp>
        <p:nvSpPr>
          <p:cNvPr id="4" name="Title 3"/>
          <p:cNvSpPr>
            <a:spLocks noGrp="1"/>
          </p:cNvSpPr>
          <p:nvPr>
            <p:ph type="title"/>
          </p:nvPr>
        </p:nvSpPr>
        <p:spPr/>
        <p:txBody>
          <a:bodyPr>
            <a:normAutofit/>
          </a:bodyPr>
          <a:lstStyle/>
          <a:p>
            <a:r>
              <a:rPr lang="en-US" dirty="0"/>
              <a:t>Welcome to Java</a:t>
            </a:r>
          </a:p>
        </p:txBody>
      </p:sp>
      <p:pic>
        <p:nvPicPr>
          <p:cNvPr id="5" name="Picture 4"/>
          <p:cNvPicPr>
            <a:picLocks noChangeAspect="1"/>
          </p:cNvPicPr>
          <p:nvPr/>
        </p:nvPicPr>
        <p:blipFill>
          <a:blip r:embed="rId2"/>
          <a:stretch>
            <a:fillRect/>
          </a:stretch>
        </p:blipFill>
        <p:spPr>
          <a:xfrm>
            <a:off x="8185359" y="2057400"/>
            <a:ext cx="3278613" cy="4083113"/>
          </a:xfrm>
          <a:prstGeom prst="rect">
            <a:avLst/>
          </a:prstGeom>
        </p:spPr>
      </p:pic>
    </p:spTree>
    <p:extLst>
      <p:ext uri="{BB962C8B-B14F-4D97-AF65-F5344CB8AC3E}">
        <p14:creationId xmlns:p14="http://schemas.microsoft.com/office/powerpoint/2010/main" val="190980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40</a:t>
            </a:fld>
            <a:endParaRPr lang="en-US" dirty="0">
              <a:solidFill>
                <a:prstClr val="white">
                  <a:tint val="75000"/>
                </a:prstClr>
              </a:solidFill>
            </a:endParaRPr>
          </a:p>
        </p:txBody>
      </p:sp>
      <p:sp>
        <p:nvSpPr>
          <p:cNvPr id="3" name="Content Placeholder 2"/>
          <p:cNvSpPr>
            <a:spLocks noGrp="1"/>
          </p:cNvSpPr>
          <p:nvPr>
            <p:ph idx="1"/>
          </p:nvPr>
        </p:nvSpPr>
        <p:spPr/>
        <p:txBody>
          <a:bodyPr/>
          <a:lstStyle/>
          <a:p>
            <a:r>
              <a:rPr lang="en-US" dirty="0"/>
              <a:t>Maps in Java keep unique &lt;key, value&gt; pairs</a:t>
            </a:r>
          </a:p>
          <a:p>
            <a:pPr marL="304747" lvl="1" indent="-304747">
              <a:buClr>
                <a:srgbClr val="F2B254"/>
              </a:buClr>
              <a:buSzPct val="100000"/>
            </a:pPr>
            <a:r>
              <a:rPr lang="en-US" sz="3400" b="1" noProof="1">
                <a:solidFill>
                  <a:schemeClr val="tx2">
                    <a:lumMod val="75000"/>
                  </a:schemeClr>
                </a:solidFill>
                <a:latin typeface="Consolas" panose="020B0609020204030204" pitchFamily="49" charset="0"/>
                <a:cs typeface="Consolas" panose="020B0609020204030204" pitchFamily="49" charset="0"/>
              </a:rPr>
              <a:t>HashMap&lt;K,</a:t>
            </a:r>
            <a:r>
              <a:rPr lang="en-US" sz="3400" b="1" noProof="1">
                <a:solidFill>
                  <a:schemeClr val="tx2">
                    <a:lumMod val="75000"/>
                  </a:schemeClr>
                </a:solidFill>
                <a:cs typeface="Consolas" panose="020B0609020204030204" pitchFamily="49" charset="0"/>
              </a:rPr>
              <a:t> </a:t>
            </a:r>
            <a:r>
              <a:rPr lang="en-US" sz="3400" b="1" noProof="1">
                <a:solidFill>
                  <a:schemeClr val="tx2">
                    <a:lumMod val="75000"/>
                  </a:schemeClr>
                </a:solidFill>
                <a:latin typeface="Consolas" panose="020B0609020204030204" pitchFamily="49" charset="0"/>
                <a:cs typeface="Consolas" panose="020B0609020204030204" pitchFamily="49" charset="0"/>
              </a:rPr>
              <a:t>V&gt;</a:t>
            </a:r>
          </a:p>
          <a:p>
            <a:pPr marL="609494" lvl="2" indent="-304747">
              <a:buClr>
                <a:srgbClr val="F2B254"/>
              </a:buClr>
              <a:buSzPct val="100000"/>
            </a:pPr>
            <a:r>
              <a:rPr lang="en-US" sz="3400" dirty="0"/>
              <a:t>Keeps a map of elements in a </a:t>
            </a:r>
            <a:r>
              <a:rPr lang="en-US" sz="3400" dirty="0">
                <a:solidFill>
                  <a:schemeClr val="tx2">
                    <a:lumMod val="75000"/>
                  </a:schemeClr>
                </a:solidFill>
              </a:rPr>
              <a:t>hash-table</a:t>
            </a:r>
          </a:p>
          <a:p>
            <a:pPr marL="609494" lvl="2" indent="-304747">
              <a:buClr>
                <a:srgbClr val="F2B254"/>
              </a:buClr>
              <a:buSzPct val="100000"/>
            </a:pPr>
            <a:r>
              <a:rPr lang="en-US" sz="3400" dirty="0"/>
              <a:t>The elements are randomly ordered (by their hash code)</a:t>
            </a:r>
          </a:p>
          <a:p>
            <a:pPr marL="304747" lvl="1" indent="-304747">
              <a:buClr>
                <a:srgbClr val="F2B254"/>
              </a:buClr>
              <a:buSzPct val="100000"/>
            </a:pPr>
            <a:r>
              <a:rPr lang="en-US" sz="3400" b="1" noProof="1">
                <a:solidFill>
                  <a:schemeClr val="tx2">
                    <a:lumMod val="75000"/>
                  </a:schemeClr>
                </a:solidFill>
                <a:latin typeface="Consolas" panose="020B0609020204030204" pitchFamily="49" charset="0"/>
                <a:cs typeface="Consolas" panose="020B0609020204030204" pitchFamily="49" charset="0"/>
              </a:rPr>
              <a:t>TreeMap&lt;K,</a:t>
            </a:r>
            <a:r>
              <a:rPr lang="en-US" sz="3400" b="1" noProof="1">
                <a:solidFill>
                  <a:schemeClr val="tx2">
                    <a:lumMod val="75000"/>
                  </a:schemeClr>
                </a:solidFill>
                <a:cs typeface="Consolas" panose="020B0609020204030204" pitchFamily="49" charset="0"/>
              </a:rPr>
              <a:t> </a:t>
            </a:r>
            <a:r>
              <a:rPr lang="en-US" sz="3400" b="1" noProof="1">
                <a:solidFill>
                  <a:schemeClr val="tx2">
                    <a:lumMod val="75000"/>
                  </a:schemeClr>
                </a:solidFill>
                <a:latin typeface="Consolas" panose="020B0609020204030204" pitchFamily="49" charset="0"/>
                <a:cs typeface="Consolas" panose="020B0609020204030204" pitchFamily="49" charset="0"/>
              </a:rPr>
              <a:t>V&gt;</a:t>
            </a:r>
          </a:p>
          <a:p>
            <a:pPr marL="609494" lvl="2" indent="-304747">
              <a:buClr>
                <a:srgbClr val="F2B254"/>
              </a:buClr>
              <a:buSzPct val="100000"/>
            </a:pPr>
            <a:r>
              <a:rPr lang="en-US" sz="3400" dirty="0"/>
              <a:t>Keeps a set of elements in a </a:t>
            </a:r>
            <a:r>
              <a:rPr lang="en-US" sz="3400" dirty="0">
                <a:solidFill>
                  <a:schemeClr val="tx2">
                    <a:lumMod val="75000"/>
                  </a:schemeClr>
                </a:solidFill>
              </a:rPr>
              <a:t>red-black ordered search tree</a:t>
            </a:r>
          </a:p>
          <a:p>
            <a:pPr marL="609494" lvl="2" indent="-304747">
              <a:buClr>
                <a:srgbClr val="F2B254"/>
              </a:buClr>
              <a:buSzPct val="100000"/>
            </a:pPr>
            <a:r>
              <a:rPr lang="en-US" sz="3400" dirty="0"/>
              <a:t>The elements are ordered incrementally by their key</a:t>
            </a:r>
            <a:endParaRPr lang="en-US" dirty="0"/>
          </a:p>
        </p:txBody>
      </p:sp>
      <p:sp>
        <p:nvSpPr>
          <p:cNvPr id="4" name="Title 3"/>
          <p:cNvSpPr>
            <a:spLocks noGrp="1"/>
          </p:cNvSpPr>
          <p:nvPr>
            <p:ph type="title"/>
          </p:nvPr>
        </p:nvSpPr>
        <p:spPr/>
        <p:txBody>
          <a:bodyPr/>
          <a:lstStyle/>
          <a:p>
            <a:r>
              <a:rPr lang="en-US" dirty="0" err="1"/>
              <a:t>Colections</a:t>
            </a:r>
            <a:r>
              <a:rPr lang="en-US" dirty="0"/>
              <a:t>: Maps in Java</a:t>
            </a:r>
          </a:p>
        </p:txBody>
      </p:sp>
    </p:spTree>
    <p:extLst>
      <p:ext uri="{BB962C8B-B14F-4D97-AF65-F5344CB8AC3E}">
        <p14:creationId xmlns:p14="http://schemas.microsoft.com/office/powerpoint/2010/main" val="3783549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41</a:t>
            </a:fld>
            <a:endParaRPr lang="en-US" dirty="0">
              <a:solidFill>
                <a:prstClr val="white">
                  <a:tint val="75000"/>
                </a:prstClr>
              </a:solidFill>
            </a:endParaRPr>
          </a:p>
        </p:txBody>
      </p:sp>
      <p:sp>
        <p:nvSpPr>
          <p:cNvPr id="3" name="Content Placeholder 2"/>
          <p:cNvSpPr>
            <a:spLocks noGrp="1"/>
          </p:cNvSpPr>
          <p:nvPr>
            <p:ph idx="1"/>
          </p:nvPr>
        </p:nvSpPr>
        <p:spPr>
          <a:xfrm>
            <a:off x="190413" y="990600"/>
            <a:ext cx="11804822" cy="5570355"/>
          </a:xfrm>
        </p:spPr>
        <p:txBody>
          <a:bodyPr/>
          <a:lstStyle/>
          <a:p>
            <a:r>
              <a:rPr lang="en-US" dirty="0"/>
              <a:t>Counting </a:t>
            </a:r>
            <a:r>
              <a:rPr lang="en-US"/>
              <a:t>words occurrences </a:t>
            </a:r>
            <a:r>
              <a:rPr lang="en-US" dirty="0"/>
              <a:t>in a list:</a:t>
            </a:r>
          </a:p>
        </p:txBody>
      </p:sp>
      <p:sp>
        <p:nvSpPr>
          <p:cNvPr id="4" name="Title 3"/>
          <p:cNvSpPr>
            <a:spLocks noGrp="1"/>
          </p:cNvSpPr>
          <p:nvPr>
            <p:ph type="title"/>
          </p:nvPr>
        </p:nvSpPr>
        <p:spPr/>
        <p:txBody>
          <a:bodyPr>
            <a:normAutofit/>
          </a:bodyPr>
          <a:lstStyle/>
          <a:p>
            <a:r>
              <a:rPr lang="en-US" noProof="1">
                <a:latin typeface="Consolas" panose="020B0609020204030204" pitchFamily="49" charset="0"/>
                <a:cs typeface="Consolas" panose="020B0609020204030204" pitchFamily="49" charset="0"/>
              </a:rPr>
              <a:t>HashMap&lt;K,</a:t>
            </a:r>
            <a:r>
              <a:rPr lang="en-US" noProof="1">
                <a:cs typeface="Consolas" panose="020B0609020204030204" pitchFamily="49" charset="0"/>
              </a:rPr>
              <a:t> </a:t>
            </a:r>
            <a:r>
              <a:rPr lang="en-US" noProof="1">
                <a:latin typeface="Consolas" panose="020B0609020204030204" pitchFamily="49" charset="0"/>
                <a:cs typeface="Consolas" panose="020B0609020204030204" pitchFamily="49" charset="0"/>
              </a:rPr>
              <a:t>V&gt;</a:t>
            </a:r>
            <a:r>
              <a:rPr lang="bg-BG" noProof="1">
                <a:latin typeface="+mn-lt"/>
                <a:cs typeface="Consolas" panose="020B0609020204030204" pitchFamily="49" charset="0"/>
              </a:rPr>
              <a:t> </a:t>
            </a:r>
            <a:r>
              <a:rPr lang="en-US" dirty="0"/>
              <a:t>– Examples</a:t>
            </a:r>
          </a:p>
        </p:txBody>
      </p:sp>
      <p:sp>
        <p:nvSpPr>
          <p:cNvPr id="5" name="Text Placeholder 5"/>
          <p:cNvSpPr txBox="1">
            <a:spLocks/>
          </p:cNvSpPr>
          <p:nvPr/>
        </p:nvSpPr>
        <p:spPr>
          <a:xfrm>
            <a:off x="669814" y="1798990"/>
            <a:ext cx="10834798" cy="460181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110000"/>
              </a:lnSpc>
            </a:pPr>
            <a:r>
              <a:rPr lang="en-US" sz="2200" dirty="0"/>
              <a:t>String[] words = { "yes", "hi", "hello", "hi", "welcome",</a:t>
            </a:r>
          </a:p>
          <a:p>
            <a:pPr>
              <a:lnSpc>
                <a:spcPct val="110000"/>
              </a:lnSpc>
            </a:pPr>
            <a:r>
              <a:rPr lang="en-US" sz="2200" dirty="0"/>
              <a:t>  "yes", "yes", "welcome", "hi", "yes", "hello", "yes" };</a:t>
            </a:r>
          </a:p>
          <a:p>
            <a:pPr>
              <a:lnSpc>
                <a:spcPct val="110000"/>
              </a:lnSpc>
              <a:spcBef>
                <a:spcPts val="1200"/>
              </a:spcBef>
            </a:pPr>
            <a:r>
              <a:rPr lang="en-US" sz="2200" dirty="0"/>
              <a:t>Map&lt;String, Integer&gt; wordsCount = new HashMap&lt;String, Integer&gt;();</a:t>
            </a:r>
          </a:p>
          <a:p>
            <a:pPr>
              <a:lnSpc>
                <a:spcPct val="110000"/>
              </a:lnSpc>
            </a:pPr>
            <a:r>
              <a:rPr lang="en-US" sz="2200" dirty="0"/>
              <a:t>for (String word : words) {</a:t>
            </a:r>
          </a:p>
          <a:p>
            <a:pPr>
              <a:lnSpc>
                <a:spcPct val="110000"/>
              </a:lnSpc>
            </a:pPr>
            <a:r>
              <a:rPr lang="en-US" sz="2200" dirty="0"/>
              <a:t>  Integer count = wordsCount.get(word);</a:t>
            </a:r>
          </a:p>
          <a:p>
            <a:pPr>
              <a:lnSpc>
                <a:spcPct val="110000"/>
              </a:lnSpc>
            </a:pPr>
            <a:r>
              <a:rPr lang="en-US" sz="2200" dirty="0"/>
              <a:t>  if (count == null) {</a:t>
            </a:r>
          </a:p>
          <a:p>
            <a:pPr>
              <a:lnSpc>
                <a:spcPct val="110000"/>
              </a:lnSpc>
            </a:pPr>
            <a:r>
              <a:rPr lang="en-US" sz="2200" dirty="0"/>
              <a:t>    count = 0; </a:t>
            </a:r>
          </a:p>
          <a:p>
            <a:pPr>
              <a:lnSpc>
                <a:spcPct val="110000"/>
              </a:lnSpc>
            </a:pPr>
            <a:r>
              <a:rPr lang="en-US" sz="2200" dirty="0"/>
              <a:t>  }</a:t>
            </a:r>
          </a:p>
          <a:p>
            <a:pPr>
              <a:lnSpc>
                <a:spcPct val="110000"/>
              </a:lnSpc>
            </a:pPr>
            <a:r>
              <a:rPr lang="en-US" sz="2200" dirty="0"/>
              <a:t>  wordsCount.put(word, count+1);</a:t>
            </a:r>
          </a:p>
          <a:p>
            <a:pPr>
              <a:lnSpc>
                <a:spcPct val="110000"/>
              </a:lnSpc>
            </a:pPr>
            <a:r>
              <a:rPr lang="en-US" sz="2200" dirty="0"/>
              <a:t>}</a:t>
            </a:r>
          </a:p>
          <a:p>
            <a:pPr>
              <a:lnSpc>
                <a:spcPct val="110000"/>
              </a:lnSpc>
              <a:spcBef>
                <a:spcPts val="1200"/>
              </a:spcBef>
            </a:pPr>
            <a:r>
              <a:rPr lang="en-US" sz="2200" dirty="0"/>
              <a:t>System.out.println(wordsCount); // {hi=3, yes=5, hello=2, welcome=2}</a:t>
            </a:r>
          </a:p>
        </p:txBody>
      </p:sp>
    </p:spTree>
    <p:extLst>
      <p:ext uri="{BB962C8B-B14F-4D97-AF65-F5344CB8AC3E}">
        <p14:creationId xmlns:p14="http://schemas.microsoft.com/office/powerpoint/2010/main" val="443573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42</a:t>
            </a:fld>
            <a:endParaRPr lang="en-US" dirty="0">
              <a:solidFill>
                <a:prstClr val="white">
                  <a:tint val="75000"/>
                </a:prstClr>
              </a:solidFill>
            </a:endParaRPr>
          </a:p>
        </p:txBody>
      </p:sp>
      <p:sp>
        <p:nvSpPr>
          <p:cNvPr id="3" name="Content Placeholder 2"/>
          <p:cNvSpPr>
            <a:spLocks noGrp="1"/>
          </p:cNvSpPr>
          <p:nvPr>
            <p:ph idx="1"/>
          </p:nvPr>
        </p:nvSpPr>
        <p:spPr>
          <a:xfrm>
            <a:off x="190413" y="1066800"/>
            <a:ext cx="11804822" cy="5570355"/>
          </a:xfrm>
        </p:spPr>
        <p:txBody>
          <a:bodyPr/>
          <a:lstStyle/>
          <a:p>
            <a:r>
              <a:rPr lang="en-US" dirty="0"/>
              <a:t>Students and their grades</a:t>
            </a:r>
          </a:p>
        </p:txBody>
      </p:sp>
      <p:sp>
        <p:nvSpPr>
          <p:cNvPr id="4" name="Title 3"/>
          <p:cNvSpPr>
            <a:spLocks noGrp="1"/>
          </p:cNvSpPr>
          <p:nvPr>
            <p:ph type="title"/>
          </p:nvPr>
        </p:nvSpPr>
        <p:spPr/>
        <p:txBody>
          <a:bodyPr>
            <a:normAutofit/>
          </a:bodyPr>
          <a:lstStyle/>
          <a:p>
            <a:r>
              <a:rPr lang="en-US" noProof="1">
                <a:latin typeface="Consolas" panose="020B0609020204030204" pitchFamily="49" charset="0"/>
                <a:cs typeface="Consolas" panose="020B0609020204030204" pitchFamily="49" charset="0"/>
              </a:rPr>
              <a:t>TreeMap&lt;K,</a:t>
            </a:r>
            <a:r>
              <a:rPr lang="en-US" noProof="1">
                <a:cs typeface="Consolas" panose="020B0609020204030204" pitchFamily="49" charset="0"/>
              </a:rPr>
              <a:t> </a:t>
            </a:r>
            <a:r>
              <a:rPr lang="en-US" noProof="1">
                <a:latin typeface="Consolas" panose="020B0609020204030204" pitchFamily="49" charset="0"/>
                <a:cs typeface="Consolas" panose="020B0609020204030204" pitchFamily="49" charset="0"/>
              </a:rPr>
              <a:t>V&gt;</a:t>
            </a:r>
            <a:r>
              <a:rPr lang="en-US" noProof="1">
                <a:cs typeface="Consolas" panose="020B0609020204030204" pitchFamily="49" charset="0"/>
              </a:rPr>
              <a:t> </a:t>
            </a:r>
            <a:r>
              <a:rPr lang="en-US" dirty="0"/>
              <a:t>– Examples</a:t>
            </a:r>
          </a:p>
        </p:txBody>
      </p:sp>
      <p:sp>
        <p:nvSpPr>
          <p:cNvPr id="5" name="Text Placeholder 5"/>
          <p:cNvSpPr txBox="1">
            <a:spLocks/>
          </p:cNvSpPr>
          <p:nvPr/>
        </p:nvSpPr>
        <p:spPr>
          <a:xfrm>
            <a:off x="684212" y="1967640"/>
            <a:ext cx="10820400" cy="428076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110000"/>
              </a:lnSpc>
            </a:pPr>
            <a:r>
              <a:rPr lang="en-US" dirty="0"/>
              <a:t>HashMap&lt;String, ArrayList&lt;Integer&gt;&gt; grades = new HashMap&lt;&gt;();</a:t>
            </a:r>
          </a:p>
          <a:p>
            <a:pPr>
              <a:lnSpc>
                <a:spcPct val="110000"/>
              </a:lnSpc>
            </a:pPr>
            <a:r>
              <a:rPr lang="en-US" dirty="0"/>
              <a:t>grades.put("Peter", new ArrayList&lt;&gt;(Arrays.asList(5)));</a:t>
            </a:r>
          </a:p>
          <a:p>
            <a:pPr>
              <a:lnSpc>
                <a:spcPct val="110000"/>
              </a:lnSpc>
            </a:pPr>
            <a:r>
              <a:rPr lang="en-US" dirty="0"/>
              <a:t>grades.put("George", new ArrayList&lt;&gt;(Arrays.asList(5, 5, 6)));</a:t>
            </a:r>
          </a:p>
          <a:p>
            <a:pPr>
              <a:lnSpc>
                <a:spcPct val="110000"/>
              </a:lnSpc>
            </a:pPr>
            <a:r>
              <a:rPr lang="en-US" dirty="0"/>
              <a:t>grades.put("Maria", new ArrayList&lt;&gt;(Arrays.asList(5, 4, 4)));</a:t>
            </a:r>
          </a:p>
          <a:p>
            <a:pPr>
              <a:lnSpc>
                <a:spcPct val="110000"/>
              </a:lnSpc>
            </a:pPr>
            <a:r>
              <a:rPr lang="en-US" dirty="0"/>
              <a:t>grades.get("Peter").add(6);</a:t>
            </a:r>
          </a:p>
          <a:p>
            <a:pPr>
              <a:lnSpc>
                <a:spcPct val="110000"/>
              </a:lnSpc>
            </a:pPr>
            <a:r>
              <a:rPr lang="en-US" dirty="0"/>
              <a:t>grades.get("George").add(6);</a:t>
            </a:r>
          </a:p>
          <a:p>
            <a:pPr>
              <a:lnSpc>
                <a:spcPct val="110000"/>
              </a:lnSpc>
            </a:pPr>
            <a:endParaRPr lang="en-US" dirty="0"/>
          </a:p>
          <a:p>
            <a:pPr>
              <a:lnSpc>
                <a:spcPct val="110000"/>
              </a:lnSpc>
            </a:pPr>
            <a:r>
              <a:rPr lang="en-US" dirty="0"/>
              <a:t>for (String key : grades.keySet()) {</a:t>
            </a:r>
          </a:p>
          <a:p>
            <a:pPr>
              <a:lnSpc>
                <a:spcPct val="110000"/>
              </a:lnSpc>
            </a:pPr>
            <a:r>
              <a:rPr lang="en-US" dirty="0"/>
              <a:t>  System.out.println("" + key + " -&gt; " + grades.get(key));</a:t>
            </a:r>
          </a:p>
          <a:p>
            <a:pPr>
              <a:lnSpc>
                <a:spcPct val="110000"/>
              </a:lnSpc>
            </a:pPr>
            <a:r>
              <a:rPr lang="en-US" dirty="0"/>
              <a:t>}</a:t>
            </a:r>
          </a:p>
        </p:txBody>
      </p:sp>
    </p:spTree>
    <p:extLst>
      <p:ext uri="{BB962C8B-B14F-4D97-AF65-F5344CB8AC3E}">
        <p14:creationId xmlns:p14="http://schemas.microsoft.com/office/powerpoint/2010/main" val="398886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43</a:t>
            </a:fld>
            <a:endParaRPr lang="en-US" dirty="0"/>
          </a:p>
        </p:txBody>
      </p:sp>
      <p:sp>
        <p:nvSpPr>
          <p:cNvPr id="3" name="Content Placeholder 2"/>
          <p:cNvSpPr>
            <a:spLocks noGrp="1"/>
          </p:cNvSpPr>
          <p:nvPr>
            <p:ph idx="1"/>
          </p:nvPr>
        </p:nvSpPr>
        <p:spPr/>
        <p:txBody>
          <a:bodyPr>
            <a:normAutofit/>
          </a:bodyPr>
          <a:lstStyle/>
          <a:p>
            <a:r>
              <a:rPr lang="en-US" dirty="0"/>
              <a:t>You are given a sequence of </a:t>
            </a:r>
            <a:r>
              <a:rPr lang="en-US" dirty="0">
                <a:solidFill>
                  <a:schemeClr val="tx2">
                    <a:lumMod val="75000"/>
                  </a:schemeClr>
                </a:solidFill>
              </a:rPr>
              <a:t>lines</a:t>
            </a:r>
            <a:r>
              <a:rPr lang="en-US" dirty="0"/>
              <a:t>, each holding </a:t>
            </a:r>
            <a:r>
              <a:rPr lang="en-US" dirty="0">
                <a:solidFill>
                  <a:schemeClr val="tx2">
                    <a:lumMod val="75000"/>
                  </a:schemeClr>
                </a:solidFill>
              </a:rPr>
              <a:t>town</a:t>
            </a:r>
            <a:r>
              <a:rPr lang="en-US" dirty="0"/>
              <a:t> + </a:t>
            </a:r>
            <a:r>
              <a:rPr lang="en-US" dirty="0">
                <a:solidFill>
                  <a:schemeClr val="tx2">
                    <a:lumMod val="75000"/>
                  </a:schemeClr>
                </a:solidFill>
              </a:rPr>
              <a:t>income</a:t>
            </a:r>
          </a:p>
          <a:p>
            <a:endParaRPr lang="en-US" dirty="0">
              <a:solidFill>
                <a:schemeClr val="tx2">
                  <a:lumMod val="75000"/>
                </a:schemeClr>
              </a:solidFill>
            </a:endParaRPr>
          </a:p>
          <a:p>
            <a:endParaRPr lang="en-US" dirty="0">
              <a:solidFill>
                <a:schemeClr val="tx2">
                  <a:lumMod val="75000"/>
                </a:schemeClr>
              </a:solidFill>
            </a:endParaRPr>
          </a:p>
          <a:p>
            <a:endParaRPr lang="en-US" dirty="0">
              <a:solidFill>
                <a:schemeClr val="tx2">
                  <a:lumMod val="75000"/>
                </a:schemeClr>
              </a:solidFill>
            </a:endParaRPr>
          </a:p>
          <a:p>
            <a:r>
              <a:rPr lang="en-US" dirty="0"/>
              <a:t>Write a Java program to </a:t>
            </a:r>
            <a:r>
              <a:rPr lang="en-US" dirty="0">
                <a:solidFill>
                  <a:schemeClr val="tx2">
                    <a:lumMod val="75000"/>
                  </a:schemeClr>
                </a:solidFill>
              </a:rPr>
              <a:t>sum the incomes for each town</a:t>
            </a:r>
          </a:p>
        </p:txBody>
      </p:sp>
      <p:sp>
        <p:nvSpPr>
          <p:cNvPr id="4" name="Title 3"/>
          <p:cNvSpPr>
            <a:spLocks noGrp="1"/>
          </p:cNvSpPr>
          <p:nvPr>
            <p:ph type="title"/>
          </p:nvPr>
        </p:nvSpPr>
        <p:spPr/>
        <p:txBody>
          <a:bodyPr/>
          <a:lstStyle/>
          <a:p>
            <a:r>
              <a:rPr lang="en-US" dirty="0"/>
              <a:t>Problem: Sums by Town</a:t>
            </a:r>
          </a:p>
        </p:txBody>
      </p:sp>
      <p:sp>
        <p:nvSpPr>
          <p:cNvPr id="5" name="Rectangle 4"/>
          <p:cNvSpPr>
            <a:spLocks noChangeArrowheads="1"/>
          </p:cNvSpPr>
          <p:nvPr/>
        </p:nvSpPr>
        <p:spPr bwMode="auto">
          <a:xfrm>
            <a:off x="914093" y="1956830"/>
            <a:ext cx="6018519" cy="181588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spcAft>
                <a:spcPts val="0"/>
              </a:spcAft>
            </a:pP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Sofia</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200</a:t>
            </a:r>
            <a:endPar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Varna</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120</a:t>
            </a:r>
            <a:endPar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Pleven </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60</a:t>
            </a:r>
            <a:endPar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Varna</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70</a:t>
            </a:r>
            <a:endPar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Rectangle 8"/>
          <p:cNvSpPr>
            <a:spLocks noChangeArrowheads="1"/>
          </p:cNvSpPr>
          <p:nvPr/>
        </p:nvSpPr>
        <p:spPr bwMode="auto">
          <a:xfrm>
            <a:off x="914093" y="4672093"/>
            <a:ext cx="6018519" cy="138499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Pleven -&gt; 60</a:t>
            </a:r>
          </a:p>
          <a:p>
            <a:pPr>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Sofia -&gt; 200</a:t>
            </a:r>
          </a:p>
          <a:p>
            <a:pPr>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Varna -&gt; 190</a:t>
            </a:r>
          </a:p>
        </p:txBody>
      </p:sp>
      <p:sp>
        <p:nvSpPr>
          <p:cNvPr id="10" name="AutoShape 25"/>
          <p:cNvSpPr>
            <a:spLocks noChangeArrowheads="1"/>
          </p:cNvSpPr>
          <p:nvPr/>
        </p:nvSpPr>
        <p:spPr bwMode="auto">
          <a:xfrm>
            <a:off x="7770812" y="2096312"/>
            <a:ext cx="3048000" cy="1104088"/>
          </a:xfrm>
          <a:prstGeom prst="wedgeRoundRectCallout">
            <a:avLst>
              <a:gd name="adj1" fmla="val -67156"/>
              <a:gd name="adj2" fmla="val 3834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dirty="0">
                <a:solidFill>
                  <a:srgbClr val="FFFFFF"/>
                </a:solidFill>
                <a:latin typeface="+mn-lt"/>
              </a:rPr>
              <a:t>Towns can appear multiple times</a:t>
            </a:r>
            <a:endParaRPr lang="bg-BG" sz="2800" dirty="0">
              <a:solidFill>
                <a:srgbClr val="FFFFFF"/>
              </a:solidFill>
              <a:latin typeface="+mn-lt"/>
            </a:endParaRPr>
          </a:p>
        </p:txBody>
      </p:sp>
      <p:sp>
        <p:nvSpPr>
          <p:cNvPr id="11" name="AutoShape 25"/>
          <p:cNvSpPr>
            <a:spLocks noChangeArrowheads="1"/>
          </p:cNvSpPr>
          <p:nvPr/>
        </p:nvSpPr>
        <p:spPr bwMode="auto">
          <a:xfrm>
            <a:off x="7770812" y="4869290"/>
            <a:ext cx="2781520" cy="1035398"/>
          </a:xfrm>
          <a:prstGeom prst="wedgeRoundRectCallout">
            <a:avLst>
              <a:gd name="adj1" fmla="val -69604"/>
              <a:gd name="adj2" fmla="val -3039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dirty="0">
                <a:solidFill>
                  <a:srgbClr val="FFFFFF"/>
                </a:solidFill>
                <a:latin typeface="+mn-lt"/>
              </a:rPr>
              <a:t>Order the towns by name</a:t>
            </a:r>
            <a:endParaRPr lang="bg-BG" sz="2800" dirty="0">
              <a:solidFill>
                <a:srgbClr val="FFFFFF"/>
              </a:solidFill>
              <a:latin typeface="+mn-lt"/>
            </a:endParaRPr>
          </a:p>
        </p:txBody>
      </p:sp>
      <p:sp>
        <p:nvSpPr>
          <p:cNvPr id="12" name="TextBox 11"/>
          <p:cNvSpPr txBox="1"/>
          <p:nvPr/>
        </p:nvSpPr>
        <p:spPr>
          <a:xfrm>
            <a:off x="776677" y="6205023"/>
            <a:ext cx="10556816" cy="461665"/>
          </a:xfrm>
          <a:prstGeom prst="rect">
            <a:avLst/>
          </a:prstGeom>
          <a:noFill/>
        </p:spPr>
        <p:txBody>
          <a:bodyPr wrap="square" rtlCol="0">
            <a:spAutoFit/>
          </a:bodyPr>
          <a:lstStyle/>
          <a:p>
            <a:pPr algn="ctr"/>
            <a:r>
              <a:rPr lang="en-US" dirty="0"/>
              <a:t>Check your solution here: </a:t>
            </a:r>
            <a:r>
              <a:rPr lang="en-US" dirty="0">
                <a:solidFill>
                  <a:schemeClr val="tx2">
                    <a:lumMod val="75000"/>
                  </a:schemeClr>
                </a:solidFill>
              </a:rPr>
              <a:t>TODO</a:t>
            </a:r>
          </a:p>
        </p:txBody>
      </p:sp>
    </p:spTree>
    <p:extLst>
      <p:ext uri="{BB962C8B-B14F-4D97-AF65-F5344CB8AC3E}">
        <p14:creationId xmlns:p14="http://schemas.microsoft.com/office/powerpoint/2010/main" val="157167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44</a:t>
            </a:fld>
            <a:endParaRPr lang="en-US" dirty="0"/>
          </a:p>
        </p:txBody>
      </p:sp>
      <p:sp>
        <p:nvSpPr>
          <p:cNvPr id="4" name="Title 3"/>
          <p:cNvSpPr>
            <a:spLocks noGrp="1"/>
          </p:cNvSpPr>
          <p:nvPr>
            <p:ph type="title"/>
          </p:nvPr>
        </p:nvSpPr>
        <p:spPr/>
        <p:txBody>
          <a:bodyPr/>
          <a:lstStyle/>
          <a:p>
            <a:r>
              <a:rPr lang="en-US" dirty="0"/>
              <a:t>Solution: Sums by Town</a:t>
            </a:r>
          </a:p>
        </p:txBody>
      </p:sp>
      <p:sp>
        <p:nvSpPr>
          <p:cNvPr id="5" name="Rectangle 4"/>
          <p:cNvSpPr>
            <a:spLocks noChangeArrowheads="1"/>
          </p:cNvSpPr>
          <p:nvPr/>
        </p:nvSpPr>
        <p:spPr bwMode="auto">
          <a:xfrm>
            <a:off x="914093" y="1143000"/>
            <a:ext cx="10209519" cy="49244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spcAft>
                <a:spcPts val="0"/>
              </a:spcAft>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TODO</a:t>
            </a:r>
          </a:p>
        </p:txBody>
      </p:sp>
      <p:sp>
        <p:nvSpPr>
          <p:cNvPr id="6" name="TextBox 5"/>
          <p:cNvSpPr txBox="1"/>
          <p:nvPr/>
        </p:nvSpPr>
        <p:spPr>
          <a:xfrm>
            <a:off x="776677" y="6205023"/>
            <a:ext cx="10556816" cy="461665"/>
          </a:xfrm>
          <a:prstGeom prst="rect">
            <a:avLst/>
          </a:prstGeom>
          <a:noFill/>
        </p:spPr>
        <p:txBody>
          <a:bodyPr wrap="square" rtlCol="0">
            <a:spAutoFit/>
          </a:bodyPr>
          <a:lstStyle/>
          <a:p>
            <a:pPr algn="ctr"/>
            <a:r>
              <a:rPr lang="en-US" dirty="0"/>
              <a:t>Check your solution here: </a:t>
            </a:r>
            <a:r>
              <a:rPr lang="en-US" dirty="0">
                <a:solidFill>
                  <a:schemeClr val="tx2">
                    <a:lumMod val="75000"/>
                  </a:schemeClr>
                </a:solidFill>
              </a:rPr>
              <a:t>TODO</a:t>
            </a:r>
          </a:p>
        </p:txBody>
      </p:sp>
    </p:spTree>
    <p:extLst>
      <p:ext uri="{BB962C8B-B14F-4D97-AF65-F5344CB8AC3E}">
        <p14:creationId xmlns:p14="http://schemas.microsoft.com/office/powerpoint/2010/main" val="540337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45</a:t>
            </a:fld>
            <a:endParaRPr lang="en-US" dirty="0"/>
          </a:p>
        </p:txBody>
      </p:sp>
      <p:sp>
        <p:nvSpPr>
          <p:cNvPr id="3" name="Content Placeholder 2"/>
          <p:cNvSpPr>
            <a:spLocks noGrp="1"/>
          </p:cNvSpPr>
          <p:nvPr>
            <p:ph idx="1"/>
          </p:nvPr>
        </p:nvSpPr>
        <p:spPr>
          <a:xfrm>
            <a:off x="620317" y="1151121"/>
            <a:ext cx="5093095" cy="2049279"/>
          </a:xfrm>
        </p:spPr>
        <p:txBody>
          <a:bodyPr>
            <a:normAutofit/>
          </a:bodyPr>
          <a:lstStyle/>
          <a:p>
            <a:r>
              <a:rPr lang="en-US" dirty="0">
                <a:solidFill>
                  <a:schemeClr val="tx2">
                    <a:lumMod val="75000"/>
                  </a:schemeClr>
                </a:solidFill>
              </a:rPr>
              <a:t>Functional programming</a:t>
            </a:r>
          </a:p>
          <a:p>
            <a:pPr lvl="1"/>
            <a:r>
              <a:rPr lang="en-US" dirty="0"/>
              <a:t>Program by invoking sequences </a:t>
            </a:r>
            <a:r>
              <a:rPr lang="en-US"/>
              <a:t>of functions</a:t>
            </a:r>
            <a:endParaRPr lang="en-US" dirty="0"/>
          </a:p>
        </p:txBody>
      </p:sp>
      <p:sp>
        <p:nvSpPr>
          <p:cNvPr id="4" name="Title 3"/>
          <p:cNvSpPr>
            <a:spLocks noGrp="1"/>
          </p:cNvSpPr>
          <p:nvPr>
            <p:ph type="title"/>
          </p:nvPr>
        </p:nvSpPr>
        <p:spPr/>
        <p:txBody>
          <a:bodyPr/>
          <a:lstStyle/>
          <a:p>
            <a:r>
              <a:rPr lang="en-US" dirty="0"/>
              <a:t>Functional Programming and Lambda</a:t>
            </a:r>
          </a:p>
        </p:txBody>
      </p:sp>
      <p:sp>
        <p:nvSpPr>
          <p:cNvPr id="5" name="Content Placeholder 2"/>
          <p:cNvSpPr txBox="1">
            <a:spLocks/>
          </p:cNvSpPr>
          <p:nvPr/>
        </p:nvSpPr>
        <p:spPr>
          <a:xfrm>
            <a:off x="6219702" y="1151121"/>
            <a:ext cx="5361110" cy="1820679"/>
          </a:xfrm>
          <a:prstGeom prst="rect">
            <a:avLst/>
          </a:prstGeom>
        </p:spPr>
        <p:txBody>
          <a:bodyPr vert="horz" lIns="108000" tIns="36000" rIns="108000" bIns="36000" rtlCol="0">
            <a:normAutofit/>
          </a:bodyPr>
          <a:lstStyle>
            <a:lvl1pPr marL="304747" indent="-304747">
              <a:lnSpc>
                <a:spcPct val="105000"/>
              </a:lnSpc>
              <a:spcBef>
                <a:spcPts val="600"/>
              </a:spcBef>
              <a:spcAft>
                <a:spcPts val="600"/>
              </a:spcAft>
              <a:buClr>
                <a:srgbClr val="F2B254"/>
              </a:buClr>
              <a:buSzPct val="100000"/>
              <a:buFont typeface="Wingdings" panose="05000000000000000000" pitchFamily="2" charset="2"/>
              <a:buChar char="§"/>
              <a:defRPr sz="3400" b="0"/>
            </a:lvl1pPr>
            <a:lvl2pPr lvl="1"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dirty="0">
                <a:solidFill>
                  <a:schemeClr val="tx2">
                    <a:lumMod val="75000"/>
                  </a:schemeClr>
                </a:solidFill>
              </a:rPr>
              <a:t>Imperative programming</a:t>
            </a:r>
          </a:p>
          <a:p>
            <a:pPr lvl="1"/>
            <a:r>
              <a:rPr lang="en-US" dirty="0"/>
              <a:t>Describe the algorithm by </a:t>
            </a:r>
            <a:r>
              <a:rPr lang="en-US"/>
              <a:t>programming constructs</a:t>
            </a:r>
            <a:endParaRPr lang="en-US" dirty="0"/>
          </a:p>
        </p:txBody>
      </p:sp>
      <p:sp>
        <p:nvSpPr>
          <p:cNvPr id="6" name="Rectangle 5"/>
          <p:cNvSpPr>
            <a:spLocks noChangeArrowheads="1"/>
          </p:cNvSpPr>
          <p:nvPr/>
        </p:nvSpPr>
        <p:spPr bwMode="auto">
          <a:xfrm>
            <a:off x="639200" y="3124200"/>
            <a:ext cx="5226612" cy="319239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0" tIns="72000" rIns="0" bIns="72000">
            <a:spAutoFit/>
          </a:bodyPr>
          <a:lstStyle/>
          <a:p>
            <a:pPr marL="147600" eaLnBrk="0" hangingPunct="0">
              <a:lnSpc>
                <a:spcPct val="110000"/>
              </a:lnSpc>
              <a:spcBef>
                <a:spcPts val="0"/>
              </a:spcBef>
              <a:buClr>
                <a:schemeClr val="accent5">
                  <a:lumMod val="40000"/>
                  <a:lumOff val="60000"/>
                </a:schemeClr>
              </a:buClr>
              <a:buSzPct val="70000"/>
            </a:pPr>
            <a:r>
              <a:rPr lang="de-DE" sz="2000" b="1">
                <a:solidFill>
                  <a:schemeClr val="accent1"/>
                </a:solidFill>
                <a:latin typeface="Consolas" pitchFamily="49" charset="0"/>
                <a:cs typeface="Consolas" pitchFamily="49" charset="0"/>
              </a:rPr>
              <a:t>int</a:t>
            </a:r>
            <a:r>
              <a:rPr lang="de-DE" sz="2000" b="1">
                <a:latin typeface="Consolas" pitchFamily="49" charset="0"/>
                <a:cs typeface="Consolas" pitchFamily="49" charset="0"/>
              </a:rPr>
              <a:t>[] </a:t>
            </a:r>
            <a:r>
              <a:rPr lang="de-DE"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nums</a:t>
            </a:r>
            <a:r>
              <a:rPr lang="de-DE" sz="2000" b="1">
                <a:latin typeface="Consolas" pitchFamily="49" charset="0"/>
                <a:cs typeface="Consolas" pitchFamily="49" charset="0"/>
              </a:rPr>
              <a:t> = {1</a:t>
            </a:r>
            <a:r>
              <a:rPr lang="de-DE" sz="2000" b="1">
                <a:solidFill>
                  <a:schemeClr val="accent1"/>
                </a:solidFill>
                <a:latin typeface="Consolas" pitchFamily="49" charset="0"/>
                <a:cs typeface="Consolas" pitchFamily="49" charset="0"/>
              </a:rPr>
              <a:t>, </a:t>
            </a:r>
            <a:r>
              <a:rPr lang="de-DE" sz="2000" b="1">
                <a:latin typeface="Consolas" pitchFamily="49" charset="0"/>
                <a:cs typeface="Consolas" pitchFamily="49" charset="0"/>
              </a:rPr>
              <a:t>2</a:t>
            </a:r>
            <a:r>
              <a:rPr lang="de-DE" sz="2000" b="1">
                <a:solidFill>
                  <a:schemeClr val="accent1"/>
                </a:solidFill>
                <a:latin typeface="Consolas" pitchFamily="49" charset="0"/>
                <a:cs typeface="Consolas" pitchFamily="49" charset="0"/>
              </a:rPr>
              <a:t>,</a:t>
            </a:r>
            <a:r>
              <a:rPr lang="de-DE" sz="2000" b="1">
                <a:latin typeface="Consolas" pitchFamily="49" charset="0"/>
                <a:cs typeface="Consolas" pitchFamily="49" charset="0"/>
              </a:rPr>
              <a:t> 3</a:t>
            </a:r>
            <a:r>
              <a:rPr lang="de-DE" sz="2000" b="1">
                <a:solidFill>
                  <a:schemeClr val="accent1"/>
                </a:solidFill>
                <a:latin typeface="Consolas" pitchFamily="49" charset="0"/>
                <a:cs typeface="Consolas" pitchFamily="49" charset="0"/>
              </a:rPr>
              <a:t>,</a:t>
            </a:r>
            <a:r>
              <a:rPr lang="de-DE" sz="2000" b="1">
                <a:latin typeface="Consolas" pitchFamily="49" charset="0"/>
                <a:cs typeface="Consolas" pitchFamily="49" charset="0"/>
              </a:rPr>
              <a:t> 4</a:t>
            </a:r>
            <a:r>
              <a:rPr lang="de-DE" sz="2000" b="1">
                <a:solidFill>
                  <a:schemeClr val="accent1"/>
                </a:solidFill>
                <a:latin typeface="Consolas" pitchFamily="49" charset="0"/>
                <a:cs typeface="Consolas" pitchFamily="49" charset="0"/>
              </a:rPr>
              <a:t>,</a:t>
            </a:r>
            <a:r>
              <a:rPr lang="de-DE" sz="2000" b="1">
                <a:latin typeface="Consolas" pitchFamily="49" charset="0"/>
                <a:cs typeface="Consolas" pitchFamily="49" charset="0"/>
              </a:rPr>
              <a:t> 5}</a:t>
            </a:r>
            <a:r>
              <a:rPr lang="de-DE" sz="2000" b="1">
                <a:solidFill>
                  <a:schemeClr val="accent1"/>
                </a:solidFill>
                <a:latin typeface="Consolas" pitchFamily="49" charset="0"/>
                <a:cs typeface="Consolas" pitchFamily="49" charset="0"/>
              </a:rPr>
              <a:t>;</a:t>
            </a:r>
            <a:r>
              <a:rPr lang="de-DE" sz="2000" b="1">
                <a:latin typeface="Consolas" pitchFamily="49" charset="0"/>
                <a:cs typeface="Consolas" pitchFamily="49" charset="0"/>
              </a:rPr>
              <a:t>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Arrays.stream(nums)</a:t>
            </a:r>
          </a:p>
          <a:p>
            <a:pPr marL="147600" eaLnBrk="0" hangingPunct="0">
              <a:lnSpc>
                <a:spcPct val="110000"/>
              </a:lnSpc>
              <a:spcBef>
                <a:spcPts val="0"/>
              </a:spcBef>
              <a:buClr>
                <a:schemeClr val="accent5">
                  <a:lumMod val="40000"/>
                  <a:lumOff val="60000"/>
                </a:schemeClr>
              </a:buClr>
              <a:buSzPct val="70000"/>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.forEach(e -&gt; {</a:t>
            </a:r>
          </a:p>
          <a:p>
            <a:pPr marL="147600" eaLnBrk="0" hangingPunct="0">
              <a:lnSpc>
                <a:spcPct val="110000"/>
              </a:lnSpc>
              <a:spcBef>
                <a:spcPts val="0"/>
              </a:spcBef>
              <a:buClr>
                <a:schemeClr val="accent5">
                  <a:lumMod val="40000"/>
                  <a:lumOff val="60000"/>
                </a:schemeClr>
              </a:buClr>
              <a:buSzPct val="70000"/>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System.</a:t>
            </a:r>
            <a:r>
              <a:rPr lang="en-US" sz="2000" i="1" noProof="1">
                <a:solidFill>
                  <a:srgbClr val="7030A0"/>
                </a:solidFill>
                <a:effectLst>
                  <a:outerShdw blurRad="38100" dist="38100" dir="2700000" algn="tl">
                    <a:srgbClr val="000000">
                      <a:alpha val="43137"/>
                    </a:srgbClr>
                  </a:outerShdw>
                </a:effectLst>
                <a:latin typeface="Consolas" pitchFamily="49" charset="0"/>
                <a:cs typeface="Consolas" pitchFamily="49" charset="0"/>
              </a:rPr>
              <a:t>out</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.println(e)</a:t>
            </a:r>
            <a:r>
              <a:rPr lang="en-US" sz="20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a:t>
            </a:r>
          </a:p>
          <a:p>
            <a:pPr marL="147600" eaLnBrk="0" hangingPunct="0">
              <a:lnSpc>
                <a:spcPct val="110000"/>
              </a:lnSpc>
              <a:spcBef>
                <a:spcPts val="0"/>
              </a:spcBef>
              <a:buClr>
                <a:schemeClr val="accent5">
                  <a:lumMod val="40000"/>
                  <a:lumOff val="60000"/>
                </a:schemeClr>
              </a:buClr>
              <a:buSzPct val="70000"/>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147600" eaLnBrk="0" hangingPunct="0">
              <a:lnSpc>
                <a:spcPct val="110000"/>
              </a:lnSpc>
              <a:spcBef>
                <a:spcPts val="0"/>
              </a:spcBef>
              <a:buClr>
                <a:schemeClr val="accent5">
                  <a:lumMod val="40000"/>
                  <a:lumOff val="60000"/>
                </a:schemeClr>
              </a:buClr>
              <a:buSzPct val="70000"/>
            </a:pP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147600" eaLnBrk="0" hangingPunct="0">
              <a:lnSpc>
                <a:spcPct val="110000"/>
              </a:lnSpc>
              <a:spcBef>
                <a:spcPts val="0"/>
              </a:spcBef>
              <a:buClr>
                <a:schemeClr val="accent5">
                  <a:lumMod val="40000"/>
                  <a:lumOff val="60000"/>
                </a:schemeClr>
              </a:buClr>
              <a:buSzPct val="70000"/>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or</a:t>
            </a:r>
          </a:p>
          <a:p>
            <a:pPr marL="147600" eaLnBrk="0" hangingPunct="0">
              <a:lnSpc>
                <a:spcPct val="110000"/>
              </a:lnSpc>
              <a:spcBef>
                <a:spcPts val="0"/>
              </a:spcBef>
              <a:buClr>
                <a:schemeClr val="accent5">
                  <a:lumMod val="40000"/>
                  <a:lumOff val="60000"/>
                </a:schemeClr>
              </a:buClr>
              <a:buSzPct val="70000"/>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Arrays.stream(nums)   .forEach(System.</a:t>
            </a:r>
            <a:r>
              <a:rPr lang="en-US" sz="2000" i="1" noProof="1">
                <a:solidFill>
                  <a:srgbClr val="7030A0"/>
                </a:solidFill>
                <a:effectLst>
                  <a:outerShdw blurRad="38100" dist="38100" dir="2700000" algn="tl">
                    <a:srgbClr val="000000">
                      <a:alpha val="43137"/>
                    </a:srgbClr>
                  </a:outerShdw>
                </a:effectLst>
                <a:latin typeface="Consolas" pitchFamily="49" charset="0"/>
                <a:cs typeface="Consolas" pitchFamily="49" charset="0"/>
              </a:rPr>
              <a:t>out</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::println)</a:t>
            </a:r>
            <a:r>
              <a:rPr lang="en-US" sz="20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8" name="Rectangle 7"/>
          <p:cNvSpPr>
            <a:spLocks noChangeArrowheads="1"/>
          </p:cNvSpPr>
          <p:nvPr/>
        </p:nvSpPr>
        <p:spPr bwMode="auto">
          <a:xfrm>
            <a:off x="6246998" y="3124200"/>
            <a:ext cx="5333814" cy="32004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0" tIns="72000" rIns="0" bIns="72000">
            <a:noAutofit/>
          </a:bodyPr>
          <a:lstStyle/>
          <a:p>
            <a:pPr marL="147600" eaLnBrk="0" hangingPunct="0">
              <a:lnSpc>
                <a:spcPct val="110000"/>
              </a:lnSpc>
              <a:buClr>
                <a:schemeClr val="accent5">
                  <a:lumMod val="40000"/>
                  <a:lumOff val="60000"/>
                </a:schemeClr>
              </a:buClr>
              <a:buSzPct val="70000"/>
            </a:pPr>
            <a:r>
              <a:rPr lang="de-DE" sz="2200" b="1">
                <a:solidFill>
                  <a:schemeClr val="accent1"/>
                </a:solidFill>
                <a:latin typeface="Consolas" pitchFamily="49" charset="0"/>
                <a:cs typeface="Consolas" pitchFamily="49" charset="0"/>
              </a:rPr>
              <a:t>int</a:t>
            </a:r>
            <a:r>
              <a:rPr lang="de-DE" sz="2200" b="1">
                <a:latin typeface="Consolas" pitchFamily="49" charset="0"/>
                <a:cs typeface="Consolas" pitchFamily="49" charset="0"/>
              </a:rPr>
              <a:t>[] </a:t>
            </a:r>
            <a:r>
              <a:rPr lang="de-DE"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nums</a:t>
            </a:r>
            <a:r>
              <a:rPr lang="de-DE" sz="2200" b="1">
                <a:latin typeface="Consolas" pitchFamily="49" charset="0"/>
                <a:cs typeface="Consolas" pitchFamily="49" charset="0"/>
              </a:rPr>
              <a:t> = {1</a:t>
            </a:r>
            <a:r>
              <a:rPr lang="de-DE" sz="2200" b="1">
                <a:solidFill>
                  <a:schemeClr val="accent1"/>
                </a:solidFill>
                <a:latin typeface="Consolas" pitchFamily="49" charset="0"/>
                <a:cs typeface="Consolas" pitchFamily="49" charset="0"/>
              </a:rPr>
              <a:t>,</a:t>
            </a:r>
            <a:r>
              <a:rPr lang="de-DE" sz="2200" b="1">
                <a:latin typeface="Consolas" pitchFamily="49" charset="0"/>
                <a:cs typeface="Consolas" pitchFamily="49" charset="0"/>
              </a:rPr>
              <a:t> 2</a:t>
            </a:r>
            <a:r>
              <a:rPr lang="de-DE" sz="2200" b="1">
                <a:solidFill>
                  <a:schemeClr val="accent1"/>
                </a:solidFill>
                <a:latin typeface="Consolas" pitchFamily="49" charset="0"/>
                <a:cs typeface="Consolas" pitchFamily="49" charset="0"/>
              </a:rPr>
              <a:t>,</a:t>
            </a:r>
            <a:r>
              <a:rPr lang="de-DE" sz="2200" b="1">
                <a:latin typeface="Consolas" pitchFamily="49" charset="0"/>
                <a:cs typeface="Consolas" pitchFamily="49" charset="0"/>
              </a:rPr>
              <a:t> 3</a:t>
            </a:r>
            <a:r>
              <a:rPr lang="de-DE" sz="2200" b="1">
                <a:solidFill>
                  <a:schemeClr val="accent1"/>
                </a:solidFill>
                <a:latin typeface="Consolas" pitchFamily="49" charset="0"/>
                <a:cs typeface="Consolas" pitchFamily="49" charset="0"/>
              </a:rPr>
              <a:t>,</a:t>
            </a:r>
            <a:r>
              <a:rPr lang="de-DE" sz="2200" b="1">
                <a:latin typeface="Consolas" pitchFamily="49" charset="0"/>
                <a:cs typeface="Consolas" pitchFamily="49" charset="0"/>
              </a:rPr>
              <a:t> 4</a:t>
            </a:r>
            <a:r>
              <a:rPr lang="de-DE" sz="2200" b="1">
                <a:solidFill>
                  <a:schemeClr val="accent1"/>
                </a:solidFill>
                <a:latin typeface="Consolas" pitchFamily="49" charset="0"/>
                <a:cs typeface="Consolas" pitchFamily="49" charset="0"/>
              </a:rPr>
              <a:t>,</a:t>
            </a:r>
            <a:r>
              <a:rPr lang="de-DE" sz="2200" b="1">
                <a:latin typeface="Consolas" pitchFamily="49" charset="0"/>
                <a:cs typeface="Consolas" pitchFamily="49" charset="0"/>
              </a:rPr>
              <a:t> 5}</a:t>
            </a:r>
            <a:r>
              <a:rPr lang="de-DE" sz="2200" b="1">
                <a:solidFill>
                  <a:schemeClr val="accent1"/>
                </a:solidFill>
                <a:latin typeface="Consolas" pitchFamily="49" charset="0"/>
                <a:cs typeface="Consolas" pitchFamily="49" charset="0"/>
              </a:rPr>
              <a:t>;</a:t>
            </a:r>
          </a:p>
          <a:p>
            <a:pPr marL="147600" eaLnBrk="0" hangingPunct="0">
              <a:lnSpc>
                <a:spcPct val="110000"/>
              </a:lnSpc>
              <a:buClr>
                <a:schemeClr val="accent5">
                  <a:lumMod val="40000"/>
                  <a:lumOff val="60000"/>
                </a:schemeClr>
              </a:buClr>
              <a:buSzPct val="70000"/>
            </a:pPr>
            <a:endParaRPr lang="de-DE" sz="2200" b="1">
              <a:latin typeface="Consolas" pitchFamily="49" charset="0"/>
              <a:cs typeface="Consolas" pitchFamily="49" charset="0"/>
            </a:endParaRPr>
          </a:p>
          <a:p>
            <a:pPr marL="147600" eaLnBrk="0" hangingPunct="0">
              <a:lnSpc>
                <a:spcPct val="110000"/>
              </a:lnSpc>
              <a:buClr>
                <a:schemeClr val="accent5">
                  <a:lumMod val="40000"/>
                  <a:lumOff val="60000"/>
                </a:schemeClr>
              </a:buClr>
              <a:buSzPct val="70000"/>
            </a:pPr>
            <a:r>
              <a:rPr lang="en-US" sz="22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for</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int</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num : nums) {</a:t>
            </a:r>
          </a:p>
          <a:p>
            <a:pPr marL="147600" eaLnBrk="0" hangingPunct="0">
              <a:lnSpc>
                <a:spcPct val="110000"/>
              </a:lnSpc>
              <a:buClr>
                <a:schemeClr val="accent5">
                  <a:lumMod val="40000"/>
                  <a:lumOff val="60000"/>
                </a:schemeClr>
              </a:buClr>
              <a:buSzPct val="70000"/>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System.</a:t>
            </a:r>
            <a:r>
              <a:rPr lang="en-US" sz="2200" i="1" noProof="1">
                <a:solidFill>
                  <a:srgbClr val="8C3FC5"/>
                </a:solidFill>
                <a:effectLst>
                  <a:outerShdw blurRad="38100" dist="38100" dir="2700000" algn="tl">
                    <a:srgbClr val="000000">
                      <a:alpha val="43137"/>
                    </a:srgbClr>
                  </a:outerShdw>
                </a:effectLst>
                <a:latin typeface="Consolas" pitchFamily="49" charset="0"/>
                <a:cs typeface="Consolas" pitchFamily="49" charset="0"/>
              </a:rPr>
              <a:t>out</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.println(num)</a:t>
            </a:r>
            <a:r>
              <a:rPr lang="en-US" sz="22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a:t>
            </a:r>
          </a:p>
          <a:p>
            <a:pPr marL="147600" eaLnBrk="0" hangingPunct="0">
              <a:lnSpc>
                <a:spcPct val="110000"/>
              </a:lnSpc>
              <a:buClr>
                <a:schemeClr val="accent5">
                  <a:lumMod val="40000"/>
                  <a:lumOff val="60000"/>
                </a:schemeClr>
              </a:buClr>
              <a:buSzPct val="70000"/>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969564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46</a:t>
            </a:fld>
            <a:endParaRPr lang="en-US" dirty="0"/>
          </a:p>
        </p:txBody>
      </p:sp>
      <p:sp>
        <p:nvSpPr>
          <p:cNvPr id="4" name="Title 3"/>
          <p:cNvSpPr>
            <a:spLocks noGrp="1"/>
          </p:cNvSpPr>
          <p:nvPr>
            <p:ph type="title"/>
          </p:nvPr>
        </p:nvSpPr>
        <p:spPr/>
        <p:txBody>
          <a:bodyPr/>
          <a:lstStyle/>
          <a:p>
            <a:r>
              <a:rPr lang="en-US" dirty="0"/>
              <a:t>Collections and Streams: Map and Collect</a:t>
            </a:r>
          </a:p>
        </p:txBody>
      </p:sp>
      <p:sp>
        <p:nvSpPr>
          <p:cNvPr id="5" name="Rectangle 4"/>
          <p:cNvSpPr>
            <a:spLocks noChangeArrowheads="1"/>
          </p:cNvSpPr>
          <p:nvPr/>
        </p:nvSpPr>
        <p:spPr bwMode="auto">
          <a:xfrm>
            <a:off x="531812" y="1508121"/>
            <a:ext cx="11049000" cy="45116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0" tIns="72000" rIns="0" bIns="72000">
            <a:noAutofit/>
          </a:bodyPr>
          <a:lstStyle/>
          <a:p>
            <a:pPr marL="147600" eaLnBrk="0" hangingPunct="0">
              <a:lnSpc>
                <a:spcPct val="110000"/>
              </a:lnSpc>
              <a:buClr>
                <a:schemeClr val="accent5">
                  <a:lumMod val="40000"/>
                  <a:lumOff val="60000"/>
                </a:schemeClr>
              </a:buClr>
              <a:buSzPct val="70000"/>
            </a:pPr>
            <a:r>
              <a:rPr lang="en-US" sz="2800" b="1" dirty="0">
                <a:solidFill>
                  <a:schemeClr val="accent1"/>
                </a:solidFill>
                <a:latin typeface="Consolas" pitchFamily="49" charset="0"/>
                <a:cs typeface="Consolas" pitchFamily="49" charset="0"/>
              </a:rPr>
              <a:t>public</a:t>
            </a:r>
            <a:r>
              <a:rPr lang="en-US" sz="2800" b="1" dirty="0">
                <a:latin typeface="Consolas" pitchFamily="49" charset="0"/>
                <a:cs typeface="Consolas" pitchFamily="49" charset="0"/>
              </a:rPr>
              <a:t> </a:t>
            </a:r>
            <a:r>
              <a:rPr lang="en-US" sz="2800" b="1" dirty="0">
                <a:solidFill>
                  <a:schemeClr val="accent1"/>
                </a:solidFill>
                <a:latin typeface="Consolas" pitchFamily="49" charset="0"/>
                <a:cs typeface="Consolas" pitchFamily="49" charset="0"/>
              </a:rPr>
              <a:t>static</a:t>
            </a:r>
            <a:r>
              <a:rPr lang="en-US" sz="2800" b="1" dirty="0">
                <a:latin typeface="Consolas" pitchFamily="49" charset="0"/>
                <a:cs typeface="Consolas" pitchFamily="49" charset="0"/>
              </a:rPr>
              <a:t> </a:t>
            </a:r>
            <a:r>
              <a:rPr lang="en-US" sz="2800" b="1" dirty="0">
                <a:solidFill>
                  <a:schemeClr val="accent1"/>
                </a:solidFill>
                <a:latin typeface="Consolas" pitchFamily="49" charset="0"/>
                <a:cs typeface="Consolas" pitchFamily="49" charset="0"/>
              </a:rPr>
              <a:t>void</a:t>
            </a:r>
            <a:r>
              <a:rPr lang="en-US" sz="2800" b="1" dirty="0">
                <a:latin typeface="Consolas" pitchFamily="49" charset="0"/>
                <a:cs typeface="Consolas" pitchFamily="49" charset="0"/>
              </a:rPr>
              <a:t> </a:t>
            </a:r>
            <a:r>
              <a:rPr lang="en-US" sz="2800" b="1" dirty="0">
                <a:solidFill>
                  <a:schemeClr val="tx2">
                    <a:lumMod val="75000"/>
                  </a:schemeClr>
                </a:solidFill>
                <a:latin typeface="Consolas" pitchFamily="49" charset="0"/>
                <a:cs typeface="Consolas" pitchFamily="49" charset="0"/>
              </a:rPr>
              <a:t>main</a:t>
            </a:r>
            <a:r>
              <a:rPr lang="en-US" sz="2800" b="1" dirty="0">
                <a:latin typeface="Consolas" pitchFamily="49" charset="0"/>
                <a:cs typeface="Consolas" pitchFamily="49" charset="0"/>
              </a:rPr>
              <a:t>(String[] </a:t>
            </a:r>
            <a:r>
              <a:rPr lang="en-US" sz="2800" b="1" dirty="0" err="1">
                <a:latin typeface="Consolas" pitchFamily="49" charset="0"/>
                <a:cs typeface="Consolas" pitchFamily="49" charset="0"/>
              </a:rPr>
              <a:t>args</a:t>
            </a:r>
            <a:r>
              <a:rPr lang="en-US" sz="2800" b="1" dirty="0">
                <a:latin typeface="Consolas" pitchFamily="49" charset="0"/>
                <a:cs typeface="Consolas" pitchFamily="49" charset="0"/>
              </a:rPr>
              <a:t>) {</a:t>
            </a:r>
            <a:br>
              <a:rPr lang="en-US" sz="2800" b="1" dirty="0">
                <a:latin typeface="Consolas" pitchFamily="49" charset="0"/>
                <a:cs typeface="Consolas" pitchFamily="49" charset="0"/>
              </a:rPr>
            </a:br>
            <a:r>
              <a:rPr lang="en-US" sz="2800" b="1" dirty="0">
                <a:latin typeface="Consolas" pitchFamily="49" charset="0"/>
                <a:cs typeface="Consolas" pitchFamily="49" charset="0"/>
              </a:rPr>
              <a:t>  List&lt;String&gt; numbers = </a:t>
            </a:r>
          </a:p>
          <a:p>
            <a:pPr marL="147600" eaLnBrk="0" hangingPunct="0">
              <a:lnSpc>
                <a:spcPct val="110000"/>
              </a:lnSpc>
              <a:buClr>
                <a:schemeClr val="accent5">
                  <a:lumMod val="40000"/>
                  <a:lumOff val="60000"/>
                </a:schemeClr>
              </a:buClr>
              <a:buSzPct val="70000"/>
            </a:pPr>
            <a:r>
              <a:rPr lang="en-US" sz="2800" b="1" dirty="0">
                <a:latin typeface="Consolas" pitchFamily="49" charset="0"/>
                <a:cs typeface="Consolas" pitchFamily="49" charset="0"/>
              </a:rPr>
              <a:t>    </a:t>
            </a:r>
            <a:r>
              <a:rPr lang="en-US" sz="2800" b="1" dirty="0" err="1">
                <a:latin typeface="Consolas" pitchFamily="49" charset="0"/>
                <a:cs typeface="Consolas" pitchFamily="49" charset="0"/>
              </a:rPr>
              <a:t>Arrays.</a:t>
            </a:r>
            <a:r>
              <a:rPr lang="en-US" sz="2800" b="1" i="1" dirty="0" err="1">
                <a:latin typeface="Consolas" pitchFamily="49" charset="0"/>
                <a:cs typeface="Consolas" pitchFamily="49" charset="0"/>
              </a:rPr>
              <a:t>asList</a:t>
            </a:r>
            <a:r>
              <a:rPr lang="en-US" sz="2800" b="1" dirty="0">
                <a:latin typeface="Consolas" pitchFamily="49" charset="0"/>
                <a:cs typeface="Consolas" pitchFamily="49" charset="0"/>
              </a:rPr>
              <a:t>("1", "2", "3", "4", "5")</a:t>
            </a:r>
            <a:r>
              <a:rPr lang="en-US" sz="2800" b="1" dirty="0">
                <a:solidFill>
                  <a:schemeClr val="accent1"/>
                </a:solidFill>
                <a:latin typeface="Consolas" pitchFamily="49" charset="0"/>
                <a:cs typeface="Consolas" pitchFamily="49" charset="0"/>
              </a:rPr>
              <a:t>;</a:t>
            </a:r>
            <a:br>
              <a:rPr lang="en-US" sz="2800" b="1" dirty="0">
                <a:latin typeface="Consolas" pitchFamily="49" charset="0"/>
                <a:cs typeface="Consolas" pitchFamily="49" charset="0"/>
              </a:rPr>
            </a:br>
            <a:br>
              <a:rPr lang="en-US" sz="2800" b="1" dirty="0">
                <a:latin typeface="Consolas" pitchFamily="49" charset="0"/>
                <a:cs typeface="Consolas" pitchFamily="49" charset="0"/>
              </a:rPr>
            </a:br>
            <a:r>
              <a:rPr lang="en-US" sz="2800" b="1" dirty="0">
                <a:latin typeface="Consolas" pitchFamily="49" charset="0"/>
                <a:cs typeface="Consolas" pitchFamily="49" charset="0"/>
              </a:rPr>
              <a:t>  List&lt;Integer&gt; </a:t>
            </a:r>
            <a:r>
              <a:rPr lang="en-US" sz="2800" b="1" dirty="0" err="1">
                <a:latin typeface="Consolas" pitchFamily="49" charset="0"/>
                <a:cs typeface="Consolas" pitchFamily="49" charset="0"/>
              </a:rPr>
              <a:t>parsedNumbers</a:t>
            </a:r>
            <a:r>
              <a:rPr lang="en-US" sz="2800" b="1" dirty="0">
                <a:latin typeface="Consolas" pitchFamily="49" charset="0"/>
                <a:cs typeface="Consolas" pitchFamily="49" charset="0"/>
              </a:rPr>
              <a:t> = </a:t>
            </a:r>
            <a:r>
              <a:rPr lang="en-US" sz="2800" b="1" dirty="0" err="1">
                <a:latin typeface="Consolas" pitchFamily="49" charset="0"/>
                <a:cs typeface="Consolas" pitchFamily="49" charset="0"/>
              </a:rPr>
              <a:t>numbers.stream</a:t>
            </a:r>
            <a:r>
              <a:rPr lang="en-US" sz="2800" b="1" dirty="0">
                <a:latin typeface="Consolas" pitchFamily="49" charset="0"/>
                <a:cs typeface="Consolas" pitchFamily="49" charset="0"/>
              </a:rPr>
              <a:t>()</a:t>
            </a:r>
            <a:br>
              <a:rPr lang="en-US" sz="2800" b="1" dirty="0">
                <a:latin typeface="Consolas" pitchFamily="49" charset="0"/>
                <a:cs typeface="Consolas" pitchFamily="49" charset="0"/>
              </a:rPr>
            </a:br>
            <a:r>
              <a:rPr lang="en-US" sz="2800" b="1" dirty="0">
                <a:latin typeface="Consolas" pitchFamily="49" charset="0"/>
                <a:cs typeface="Consolas" pitchFamily="49" charset="0"/>
              </a:rPr>
              <a:t>     .map(</a:t>
            </a:r>
            <a:r>
              <a:rPr lang="en-US" sz="2800" b="1" i="1" dirty="0">
                <a:latin typeface="Consolas" pitchFamily="49" charset="0"/>
                <a:cs typeface="Consolas" pitchFamily="49" charset="0"/>
              </a:rPr>
              <a:t>Integer::</a:t>
            </a:r>
            <a:r>
              <a:rPr lang="en-US" sz="2800" b="1" i="1" dirty="0" err="1">
                <a:latin typeface="Consolas" pitchFamily="49" charset="0"/>
                <a:cs typeface="Consolas" pitchFamily="49" charset="0"/>
              </a:rPr>
              <a:t>parseInt</a:t>
            </a:r>
            <a:r>
              <a:rPr lang="en-US" sz="2800" b="1" dirty="0">
                <a:latin typeface="Consolas" pitchFamily="49" charset="0"/>
                <a:cs typeface="Consolas" pitchFamily="49" charset="0"/>
              </a:rPr>
              <a:t>)</a:t>
            </a:r>
          </a:p>
          <a:p>
            <a:pPr marL="147600" eaLnBrk="0" hangingPunct="0">
              <a:lnSpc>
                <a:spcPct val="110000"/>
              </a:lnSpc>
              <a:buClr>
                <a:schemeClr val="accent5">
                  <a:lumMod val="40000"/>
                  <a:lumOff val="60000"/>
                </a:schemeClr>
              </a:buClr>
              <a:buSzPct val="70000"/>
            </a:pPr>
            <a:r>
              <a:rPr lang="en-US" sz="2800" b="1" dirty="0">
                <a:latin typeface="Consolas" pitchFamily="49" charset="0"/>
                <a:cs typeface="Consolas" pitchFamily="49" charset="0"/>
              </a:rPr>
              <a:t>     .map(</a:t>
            </a:r>
            <a:r>
              <a:rPr lang="en-US" sz="2800" b="1" dirty="0" err="1">
                <a:latin typeface="Consolas" pitchFamily="49" charset="0"/>
                <a:cs typeface="Consolas" pitchFamily="49" charset="0"/>
              </a:rPr>
              <a:t>i</a:t>
            </a:r>
            <a:r>
              <a:rPr lang="en-US" sz="2800" b="1" dirty="0">
                <a:latin typeface="Consolas" pitchFamily="49" charset="0"/>
                <a:cs typeface="Consolas" pitchFamily="49" charset="0"/>
              </a:rPr>
              <a:t> -&gt; 2*</a:t>
            </a:r>
            <a:r>
              <a:rPr lang="en-US" sz="2800" b="1" dirty="0" err="1">
                <a:latin typeface="Consolas" pitchFamily="49" charset="0"/>
                <a:cs typeface="Consolas" pitchFamily="49" charset="0"/>
              </a:rPr>
              <a:t>i</a:t>
            </a:r>
            <a:r>
              <a:rPr lang="en-US" sz="2800" b="1" dirty="0">
                <a:latin typeface="Consolas" pitchFamily="49" charset="0"/>
                <a:cs typeface="Consolas" pitchFamily="49" charset="0"/>
              </a:rPr>
              <a:t>)</a:t>
            </a:r>
            <a:br>
              <a:rPr lang="en-US" sz="2800" b="1" dirty="0">
                <a:latin typeface="Consolas" pitchFamily="49" charset="0"/>
                <a:cs typeface="Consolas" pitchFamily="49" charset="0"/>
              </a:rPr>
            </a:br>
            <a:r>
              <a:rPr lang="en-US" sz="2800" b="1" dirty="0">
                <a:latin typeface="Consolas" pitchFamily="49" charset="0"/>
                <a:cs typeface="Consolas" pitchFamily="49" charset="0"/>
              </a:rPr>
              <a:t>     .collect(</a:t>
            </a:r>
            <a:r>
              <a:rPr lang="en-US" sz="2800" b="1" dirty="0" err="1">
                <a:latin typeface="Consolas" pitchFamily="49" charset="0"/>
                <a:cs typeface="Consolas" pitchFamily="49" charset="0"/>
              </a:rPr>
              <a:t>Collectors.</a:t>
            </a:r>
            <a:r>
              <a:rPr lang="en-US" sz="2800" b="1" i="1" dirty="0" err="1">
                <a:latin typeface="Consolas" pitchFamily="49" charset="0"/>
                <a:cs typeface="Consolas" pitchFamily="49" charset="0"/>
              </a:rPr>
              <a:t>toList</a:t>
            </a:r>
            <a:r>
              <a:rPr lang="en-US" sz="2800" b="1" dirty="0">
                <a:latin typeface="Consolas" pitchFamily="49" charset="0"/>
                <a:cs typeface="Consolas" pitchFamily="49" charset="0"/>
              </a:rPr>
              <a:t>())</a:t>
            </a:r>
            <a:r>
              <a:rPr lang="en-US" sz="2800" b="1" dirty="0">
                <a:solidFill>
                  <a:schemeClr val="accent1"/>
                </a:solidFill>
                <a:latin typeface="Consolas" pitchFamily="49" charset="0"/>
                <a:cs typeface="Consolas" pitchFamily="49" charset="0"/>
              </a:rPr>
              <a:t>;</a:t>
            </a:r>
            <a:br>
              <a:rPr lang="en-US" sz="2800" b="1" dirty="0">
                <a:latin typeface="Consolas" pitchFamily="49" charset="0"/>
                <a:cs typeface="Consolas" pitchFamily="49" charset="0"/>
              </a:rPr>
            </a:br>
            <a:r>
              <a:rPr lang="en-US" sz="2800" b="1" dirty="0">
                <a:latin typeface="Consolas" pitchFamily="49" charset="0"/>
                <a:cs typeface="Consolas" pitchFamily="49" charset="0"/>
              </a:rPr>
              <a:t>}</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793117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47</a:t>
            </a:fld>
            <a:endParaRPr lang="en-US">
              <a:solidFill>
                <a:prstClr val="white">
                  <a:tint val="75000"/>
                </a:prstClr>
              </a:solidFill>
            </a:endParaRPr>
          </a:p>
        </p:txBody>
      </p:sp>
      <p:sp>
        <p:nvSpPr>
          <p:cNvPr id="4" name="Title 3"/>
          <p:cNvSpPr>
            <a:spLocks noGrp="1"/>
          </p:cNvSpPr>
          <p:nvPr>
            <p:ph type="title"/>
          </p:nvPr>
        </p:nvSpPr>
        <p:spPr/>
        <p:txBody>
          <a:bodyPr>
            <a:normAutofit/>
          </a:bodyPr>
          <a:lstStyle/>
          <a:p>
            <a:r>
              <a:rPr lang="en-US" dirty="0"/>
              <a:t>Collection Querying and Traversing</a:t>
            </a:r>
          </a:p>
        </p:txBody>
      </p:sp>
      <p:sp>
        <p:nvSpPr>
          <p:cNvPr id="6" name="Text Placeholder 5"/>
          <p:cNvSpPr txBox="1">
            <a:spLocks/>
          </p:cNvSpPr>
          <p:nvPr/>
        </p:nvSpPr>
        <p:spPr>
          <a:xfrm>
            <a:off x="760412" y="1371600"/>
            <a:ext cx="10591800" cy="503513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110000"/>
              </a:lnSpc>
            </a:pPr>
            <a:r>
              <a:rPr lang="en-US" sz="2600" dirty="0">
                <a:solidFill>
                  <a:srgbClr val="FFDA3D"/>
                </a:solidFill>
                <a:effectLst/>
              </a:rPr>
              <a:t>List</a:t>
            </a:r>
            <a:r>
              <a:rPr lang="en-US" sz="2600" dirty="0"/>
              <a:t>&lt;</a:t>
            </a:r>
            <a:r>
              <a:rPr lang="en-US" sz="2600" dirty="0">
                <a:solidFill>
                  <a:srgbClr val="FFDA3D"/>
                </a:solidFill>
                <a:effectLst/>
              </a:rPr>
              <a:t>String</a:t>
            </a:r>
            <a:r>
              <a:rPr lang="en-US" sz="2600" dirty="0"/>
              <a:t>&gt; names = </a:t>
            </a:r>
            <a:r>
              <a:rPr lang="en-US" sz="2600" dirty="0">
                <a:solidFill>
                  <a:srgbClr val="CC7832"/>
                </a:solidFill>
                <a:effectLst/>
              </a:rPr>
              <a:t>new </a:t>
            </a:r>
            <a:r>
              <a:rPr lang="en-US" sz="2600" dirty="0"/>
              <a:t>ArrayList&lt;&gt;()</a:t>
            </a:r>
            <a:r>
              <a:rPr lang="en-US" sz="2600" dirty="0">
                <a:solidFill>
                  <a:srgbClr val="CC7832"/>
                </a:solidFill>
                <a:effectLst/>
              </a:rPr>
              <a:t>;</a:t>
            </a:r>
          </a:p>
          <a:p>
            <a:pPr>
              <a:lnSpc>
                <a:spcPct val="110000"/>
              </a:lnSpc>
            </a:pPr>
            <a:r>
              <a:rPr lang="en-US" sz="2600" dirty="0"/>
              <a:t>names.add("peter"); ///…</a:t>
            </a:r>
            <a:br>
              <a:rPr lang="en-US" sz="2600" dirty="0">
                <a:solidFill>
                  <a:srgbClr val="CC7832"/>
                </a:solidFill>
                <a:effectLst/>
              </a:rPr>
            </a:br>
            <a:r>
              <a:rPr lang="en-US" sz="2600" dirty="0"/>
              <a:t>names.</a:t>
            </a:r>
            <a:r>
              <a:rPr lang="en-US" sz="2600" dirty="0">
                <a:solidFill>
                  <a:srgbClr val="FFBFBC"/>
                </a:solidFill>
                <a:effectLst/>
              </a:rPr>
              <a:t>stream</a:t>
            </a:r>
            <a:r>
              <a:rPr lang="en-US" sz="2600" dirty="0"/>
              <a:t>()</a:t>
            </a:r>
            <a:br>
              <a:rPr lang="en-US" sz="2600" dirty="0"/>
            </a:br>
            <a:r>
              <a:rPr lang="en-US" sz="2600" dirty="0"/>
              <a:t>        .</a:t>
            </a:r>
            <a:r>
              <a:rPr lang="en-US" sz="2600" dirty="0">
                <a:solidFill>
                  <a:srgbClr val="FFBFBC"/>
                </a:solidFill>
                <a:effectLst/>
              </a:rPr>
              <a:t>filter</a:t>
            </a:r>
            <a:r>
              <a:rPr lang="en-US" sz="2600" dirty="0"/>
              <a:t>(n -&gt; n.</a:t>
            </a:r>
            <a:r>
              <a:rPr lang="en-US" sz="2600" dirty="0">
                <a:solidFill>
                  <a:srgbClr val="FFBFBC"/>
                </a:solidFill>
                <a:effectLst/>
              </a:rPr>
              <a:t>length</a:t>
            </a:r>
            <a:r>
              <a:rPr lang="en-US" sz="2600" dirty="0"/>
              <a:t>() &gt; </a:t>
            </a:r>
            <a:r>
              <a:rPr lang="en-US" sz="2600" dirty="0">
                <a:solidFill>
                  <a:srgbClr val="6897BB"/>
                </a:solidFill>
                <a:effectLst/>
              </a:rPr>
              <a:t>8</a:t>
            </a:r>
            <a:r>
              <a:rPr lang="en-US" sz="2600" dirty="0"/>
              <a:t>)</a:t>
            </a:r>
            <a:br>
              <a:rPr lang="en-US" sz="2600" dirty="0"/>
            </a:br>
            <a:r>
              <a:rPr lang="en-US" sz="2600" dirty="0"/>
              <a:t>        .</a:t>
            </a:r>
            <a:r>
              <a:rPr lang="en-US" sz="2600" dirty="0">
                <a:solidFill>
                  <a:srgbClr val="FFBFBC"/>
                </a:solidFill>
                <a:effectLst/>
              </a:rPr>
              <a:t>forEach</a:t>
            </a:r>
            <a:r>
              <a:rPr lang="en-US" sz="2600" dirty="0"/>
              <a:t>(</a:t>
            </a:r>
            <a:r>
              <a:rPr lang="en-US" sz="2600" dirty="0">
                <a:solidFill>
                  <a:srgbClr val="FFDA3D"/>
                </a:solidFill>
                <a:effectLst/>
              </a:rPr>
              <a:t>System</a:t>
            </a:r>
            <a:r>
              <a:rPr lang="en-US" sz="2600" dirty="0"/>
              <a:t>.</a:t>
            </a:r>
            <a:r>
              <a:rPr lang="en-US" sz="2600" i="1" dirty="0">
                <a:solidFill>
                  <a:srgbClr val="9876AA"/>
                </a:solidFill>
                <a:effectLst/>
              </a:rPr>
              <a:t>out</a:t>
            </a:r>
            <a:r>
              <a:rPr lang="en-US" sz="2600" dirty="0"/>
              <a:t>::</a:t>
            </a:r>
            <a:r>
              <a:rPr lang="en-US" sz="2600" dirty="0">
                <a:solidFill>
                  <a:srgbClr val="FFBFBC"/>
                </a:solidFill>
                <a:effectLst/>
              </a:rPr>
              <a:t>println</a:t>
            </a:r>
            <a:r>
              <a:rPr lang="en-US" sz="2600" dirty="0"/>
              <a:t>)</a:t>
            </a:r>
            <a:r>
              <a:rPr lang="en-US" sz="2600" dirty="0">
                <a:solidFill>
                  <a:srgbClr val="CC7832"/>
                </a:solidFill>
                <a:effectLst/>
              </a:rPr>
              <a:t>;</a:t>
            </a:r>
            <a:br>
              <a:rPr lang="en-US" sz="2600" dirty="0">
                <a:solidFill>
                  <a:srgbClr val="CC7832"/>
                </a:solidFill>
                <a:effectLst/>
              </a:rPr>
            </a:br>
            <a:br>
              <a:rPr lang="en-US" sz="2600" dirty="0">
                <a:solidFill>
                  <a:srgbClr val="CC7832"/>
                </a:solidFill>
                <a:effectLst/>
              </a:rPr>
            </a:br>
            <a:r>
              <a:rPr lang="en-US" sz="2600" dirty="0">
                <a:solidFill>
                  <a:srgbClr val="FFDA3D"/>
                </a:solidFill>
                <a:effectLst/>
              </a:rPr>
              <a:t>Optional</a:t>
            </a:r>
            <a:r>
              <a:rPr lang="en-US" sz="2600" dirty="0"/>
              <a:t>&lt;</a:t>
            </a:r>
            <a:r>
              <a:rPr lang="en-US" sz="2600" dirty="0">
                <a:solidFill>
                  <a:srgbClr val="FFDA3D"/>
                </a:solidFill>
                <a:effectLst/>
              </a:rPr>
              <a:t>String</a:t>
            </a:r>
            <a:r>
              <a:rPr lang="en-US" sz="2600" dirty="0"/>
              <a:t>&gt; first =</a:t>
            </a:r>
            <a:br>
              <a:rPr lang="en-US" sz="2600" dirty="0"/>
            </a:br>
            <a:r>
              <a:rPr lang="en-US" sz="2600" dirty="0"/>
              <a:t>        names.</a:t>
            </a:r>
            <a:r>
              <a:rPr lang="en-US" sz="2600" dirty="0">
                <a:solidFill>
                  <a:srgbClr val="FFBFBC"/>
                </a:solidFill>
                <a:effectLst/>
              </a:rPr>
              <a:t>stream</a:t>
            </a:r>
            <a:r>
              <a:rPr lang="en-US" sz="2600" dirty="0"/>
              <a:t>()</a:t>
            </a:r>
            <a:br>
              <a:rPr lang="en-US" sz="2600" dirty="0"/>
            </a:br>
            <a:r>
              <a:rPr lang="en-US" sz="2600" dirty="0"/>
              <a:t>        .</a:t>
            </a:r>
            <a:r>
              <a:rPr lang="en-US" sz="2600" dirty="0">
                <a:solidFill>
                  <a:srgbClr val="FFBFBC"/>
                </a:solidFill>
                <a:effectLst/>
              </a:rPr>
              <a:t>findFirst</a:t>
            </a:r>
            <a:r>
              <a:rPr lang="en-US" sz="2600" dirty="0"/>
              <a:t>()</a:t>
            </a:r>
            <a:r>
              <a:rPr lang="en-US" sz="2600" dirty="0">
                <a:solidFill>
                  <a:srgbClr val="CC7832"/>
                </a:solidFill>
                <a:effectLst/>
              </a:rPr>
              <a:t>;</a:t>
            </a:r>
            <a:br>
              <a:rPr lang="en-US" sz="2600" dirty="0">
                <a:solidFill>
                  <a:srgbClr val="CC7832"/>
                </a:solidFill>
                <a:effectLst/>
              </a:rPr>
            </a:br>
            <a:br>
              <a:rPr lang="en-US" sz="2600" dirty="0">
                <a:solidFill>
                  <a:srgbClr val="CC7832"/>
                </a:solidFill>
                <a:effectLst/>
              </a:rPr>
            </a:br>
            <a:r>
              <a:rPr lang="en-US" sz="2600" dirty="0">
                <a:solidFill>
                  <a:srgbClr val="FFDA3D"/>
                </a:solidFill>
                <a:effectLst/>
              </a:rPr>
              <a:t>System</a:t>
            </a:r>
            <a:r>
              <a:rPr lang="en-US" sz="2600" dirty="0"/>
              <a:t>.</a:t>
            </a:r>
            <a:r>
              <a:rPr lang="en-US" sz="2600" i="1" dirty="0">
                <a:solidFill>
                  <a:srgbClr val="9876AA"/>
                </a:solidFill>
                <a:effectLst/>
              </a:rPr>
              <a:t>out</a:t>
            </a:r>
            <a:r>
              <a:rPr lang="en-US" sz="2600" dirty="0"/>
              <a:t>.</a:t>
            </a:r>
            <a:r>
              <a:rPr lang="en-US" sz="2600" dirty="0">
                <a:solidFill>
                  <a:srgbClr val="FFBFBC"/>
                </a:solidFill>
                <a:effectLst/>
              </a:rPr>
              <a:t>println</a:t>
            </a:r>
            <a:r>
              <a:rPr lang="en-US" sz="2600" dirty="0"/>
              <a:t>(first.</a:t>
            </a:r>
            <a:r>
              <a:rPr lang="en-US" sz="2600" dirty="0">
                <a:solidFill>
                  <a:srgbClr val="FFBFBC"/>
                </a:solidFill>
                <a:effectLst/>
              </a:rPr>
              <a:t>get</a:t>
            </a:r>
            <a:r>
              <a:rPr lang="en-US" sz="2600" dirty="0"/>
              <a:t>())</a:t>
            </a:r>
            <a:r>
              <a:rPr lang="en-US" sz="2600" dirty="0">
                <a:solidFill>
                  <a:srgbClr val="CC7832"/>
                </a:solidFill>
                <a:effectLst/>
              </a:rPr>
              <a:t>;</a:t>
            </a:r>
            <a:endParaRPr lang="en-US" sz="2600" dirty="0"/>
          </a:p>
        </p:txBody>
      </p:sp>
    </p:spTree>
    <p:extLst>
      <p:ext uri="{BB962C8B-B14F-4D97-AF65-F5344CB8AC3E}">
        <p14:creationId xmlns:p14="http://schemas.microsoft.com/office/powerpoint/2010/main" val="24700270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a:t>Add some exercise!</a:t>
            </a:r>
          </a:p>
        </p:txBody>
      </p:sp>
      <p:sp>
        <p:nvSpPr>
          <p:cNvPr id="2" name="Slide Number Placeholder 1"/>
          <p:cNvSpPr>
            <a:spLocks noGrp="1"/>
          </p:cNvSpPr>
          <p:nvPr>
            <p:ph type="sldNum" sz="quarter" idx="4"/>
          </p:nvPr>
        </p:nvSpPr>
        <p:spPr/>
        <p:txBody>
          <a:bodyPr/>
          <a:lstStyle/>
          <a:p>
            <a:fld id="{C014DD1E-5D91-48A3-AD6D-45FBA980D106}" type="slidenum">
              <a:rPr lang="en-US" smtClean="0"/>
              <a:pPr/>
              <a:t>48</a:t>
            </a:fld>
            <a:endParaRPr lang="en-US" dirty="0"/>
          </a:p>
        </p:txBody>
      </p:sp>
      <p:sp>
        <p:nvSpPr>
          <p:cNvPr id="4" name="Title 3"/>
          <p:cNvSpPr>
            <a:spLocks noGrp="1"/>
          </p:cNvSpPr>
          <p:nvPr>
            <p:ph type="title"/>
          </p:nvPr>
        </p:nvSpPr>
        <p:spPr/>
        <p:txBody>
          <a:bodyPr/>
          <a:lstStyle/>
          <a:p>
            <a:r>
              <a:rPr lang="en-US" dirty="0"/>
              <a:t>Lambda and Streaming API</a:t>
            </a:r>
          </a:p>
        </p:txBody>
      </p:sp>
      <p:sp>
        <p:nvSpPr>
          <p:cNvPr id="6" name="Rectangle 5"/>
          <p:cNvSpPr>
            <a:spLocks noChangeArrowheads="1"/>
          </p:cNvSpPr>
          <p:nvPr/>
        </p:nvSpPr>
        <p:spPr bwMode="auto">
          <a:xfrm>
            <a:off x="914093" y="2098357"/>
            <a:ext cx="10209519" cy="49244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spcAft>
                <a:spcPts val="0"/>
              </a:spcAft>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TODO</a:t>
            </a:r>
          </a:p>
        </p:txBody>
      </p:sp>
    </p:spTree>
    <p:extLst>
      <p:ext uri="{BB962C8B-B14F-4D97-AF65-F5344CB8AC3E}">
        <p14:creationId xmlns:p14="http://schemas.microsoft.com/office/powerpoint/2010/main" val="3117383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49</a:t>
            </a:fld>
            <a:endParaRPr lang="en-US" dirty="0"/>
          </a:p>
        </p:txBody>
      </p:sp>
      <p:sp>
        <p:nvSpPr>
          <p:cNvPr id="5" name="Content Placeholder 4"/>
          <p:cNvSpPr>
            <a:spLocks noGrp="1"/>
          </p:cNvSpPr>
          <p:nvPr>
            <p:ph idx="1"/>
          </p:nvPr>
        </p:nvSpPr>
        <p:spPr>
          <a:xfrm>
            <a:off x="190413" y="1151121"/>
            <a:ext cx="8222705" cy="5570355"/>
          </a:xfrm>
        </p:spPr>
        <p:txBody>
          <a:bodyPr>
            <a:normAutofit lnSpcReduction="10000"/>
          </a:bodyPr>
          <a:lstStyle/>
          <a:p>
            <a:pPr>
              <a:lnSpc>
                <a:spcPct val="110000"/>
              </a:lnSpc>
            </a:pPr>
            <a:r>
              <a:rPr lang="en-US" sz="3200" dirty="0"/>
              <a:t>Java is a </a:t>
            </a:r>
            <a:r>
              <a:rPr lang="en-US" sz="3200" dirty="0">
                <a:solidFill>
                  <a:schemeClr val="tx2">
                    <a:lumMod val="75000"/>
                  </a:schemeClr>
                </a:solidFill>
              </a:rPr>
              <a:t>statically-typed</a:t>
            </a:r>
            <a:r>
              <a:rPr lang="en-US" sz="3200" dirty="0"/>
              <a:t> language</a:t>
            </a:r>
          </a:p>
          <a:p>
            <a:pPr lvl="1">
              <a:lnSpc>
                <a:spcPct val="110000"/>
              </a:lnSpc>
            </a:pPr>
            <a:r>
              <a:rPr lang="en-US" dirty="0"/>
              <a:t>Java programs consist of </a:t>
            </a:r>
            <a:r>
              <a:rPr lang="en-US" dirty="0">
                <a:solidFill>
                  <a:schemeClr val="tx2">
                    <a:lumMod val="75000"/>
                  </a:schemeClr>
                </a:solidFill>
              </a:rPr>
              <a:t>classes</a:t>
            </a:r>
          </a:p>
          <a:p>
            <a:pPr>
              <a:lnSpc>
                <a:spcPct val="110000"/>
              </a:lnSpc>
            </a:pPr>
            <a:r>
              <a:rPr lang="en-US" sz="3200" dirty="0"/>
              <a:t>Program </a:t>
            </a:r>
            <a:r>
              <a:rPr lang="en-US" sz="3200" dirty="0">
                <a:solidFill>
                  <a:schemeClr val="tx2">
                    <a:lumMod val="75000"/>
                  </a:schemeClr>
                </a:solidFill>
              </a:rPr>
              <a:t>logic</a:t>
            </a:r>
            <a:r>
              <a:rPr lang="en-US" sz="3200" dirty="0"/>
              <a:t> (variables, conditions, loops) are similar to C# / C++ / PHP / JavaScript</a:t>
            </a:r>
          </a:p>
          <a:p>
            <a:pPr>
              <a:lnSpc>
                <a:spcPct val="110000"/>
              </a:lnSpc>
            </a:pPr>
            <a:r>
              <a:rPr lang="en-US" sz="3200" dirty="0">
                <a:solidFill>
                  <a:schemeClr val="tx2">
                    <a:lumMod val="75000"/>
                  </a:schemeClr>
                </a:solidFill>
              </a:rPr>
              <a:t>Arrays</a:t>
            </a:r>
            <a:r>
              <a:rPr lang="en-US" sz="3200" dirty="0"/>
              <a:t> in Java hold sequences of elements</a:t>
            </a:r>
          </a:p>
          <a:p>
            <a:pPr>
              <a:lnSpc>
                <a:spcPct val="110000"/>
              </a:lnSpc>
            </a:pPr>
            <a:r>
              <a:rPr lang="en-US" sz="3200" dirty="0"/>
              <a:t>Java </a:t>
            </a:r>
            <a:r>
              <a:rPr lang="en-US" sz="3200" dirty="0">
                <a:solidFill>
                  <a:schemeClr val="tx2">
                    <a:lumMod val="75000"/>
                  </a:schemeClr>
                </a:solidFill>
              </a:rPr>
              <a:t>collections</a:t>
            </a:r>
            <a:r>
              <a:rPr lang="en-US" sz="3200" dirty="0"/>
              <a:t>: </a:t>
            </a:r>
            <a:r>
              <a:rPr lang="en-US" sz="3200" dirty="0">
                <a:solidFill>
                  <a:schemeClr val="tx2">
                    <a:lumMod val="75000"/>
                  </a:schemeClr>
                </a:solidFill>
              </a:rPr>
              <a:t>list</a:t>
            </a:r>
            <a:r>
              <a:rPr lang="en-US" sz="3200" dirty="0"/>
              <a:t>, </a:t>
            </a:r>
            <a:r>
              <a:rPr lang="en-US" sz="3200" dirty="0">
                <a:solidFill>
                  <a:schemeClr val="tx2">
                    <a:lumMod val="75000"/>
                  </a:schemeClr>
                </a:solidFill>
              </a:rPr>
              <a:t>set</a:t>
            </a:r>
            <a:r>
              <a:rPr lang="en-US" sz="3200" dirty="0"/>
              <a:t>, </a:t>
            </a:r>
            <a:r>
              <a:rPr lang="en-US" sz="3200" dirty="0">
                <a:solidFill>
                  <a:schemeClr val="tx2">
                    <a:lumMod val="75000"/>
                  </a:schemeClr>
                </a:solidFill>
              </a:rPr>
              <a:t>map</a:t>
            </a:r>
            <a:r>
              <a:rPr lang="en-US" sz="3200" dirty="0"/>
              <a:t> { key </a:t>
            </a:r>
            <a:r>
              <a:rPr lang="en-US" sz="3200" dirty="0">
                <a:sym typeface="Wingdings" panose="05000000000000000000" pitchFamily="2" charset="2"/>
              </a:rPr>
              <a:t> value}</a:t>
            </a:r>
            <a:endParaRPr lang="en-US" sz="3200" dirty="0"/>
          </a:p>
          <a:p>
            <a:pPr>
              <a:lnSpc>
                <a:spcPct val="110000"/>
              </a:lnSpc>
            </a:pPr>
            <a:r>
              <a:rPr lang="en-US" sz="3200" dirty="0">
                <a:solidFill>
                  <a:schemeClr val="tx2">
                    <a:lumMod val="75000"/>
                  </a:schemeClr>
                </a:solidFill>
              </a:rPr>
              <a:t>Objects</a:t>
            </a:r>
            <a:r>
              <a:rPr lang="en-US" sz="3200" dirty="0"/>
              <a:t> in Java are class instances</a:t>
            </a:r>
          </a:p>
          <a:p>
            <a:pPr>
              <a:lnSpc>
                <a:spcPct val="110000"/>
              </a:lnSpc>
            </a:pPr>
            <a:r>
              <a:rPr lang="en-US" sz="3200" dirty="0"/>
              <a:t>Java is </a:t>
            </a:r>
            <a:r>
              <a:rPr lang="en-US" sz="3200" dirty="0">
                <a:solidFill>
                  <a:schemeClr val="tx2">
                    <a:lumMod val="75000"/>
                  </a:schemeClr>
                </a:solidFill>
              </a:rPr>
              <a:t>object-oriented language</a:t>
            </a:r>
            <a:r>
              <a:rPr lang="en-US" sz="3200" dirty="0"/>
              <a:t>: relies on objects, classes, interfaces, methods, etc.</a:t>
            </a:r>
          </a:p>
        </p:txBody>
      </p:sp>
      <p:sp>
        <p:nvSpPr>
          <p:cNvPr id="4" name="Title 3"/>
          <p:cNvSpPr>
            <a:spLocks noGrp="1"/>
          </p:cNvSpPr>
          <p:nvPr>
            <p:ph type="title"/>
          </p:nvPr>
        </p:nvSpPr>
        <p:spPr/>
        <p:txBody>
          <a:bodyPr/>
          <a:lstStyle/>
          <a:p>
            <a:r>
              <a:rPr lang="en-US"/>
              <a:t>Summary</a:t>
            </a:r>
            <a:endParaRPr lang="en-US" dirty="0"/>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2346" y="1592727"/>
            <a:ext cx="2886066" cy="21410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8540756" y="4559561"/>
            <a:ext cx="2886067" cy="1612639"/>
          </a:xfrm>
          <a:prstGeom prst="roundRect">
            <a:avLst>
              <a:gd name="adj" fmla="val 2373"/>
            </a:avLst>
          </a:prstGeom>
        </p:spPr>
      </p:pic>
    </p:spTree>
    <p:extLst>
      <p:ext uri="{BB962C8B-B14F-4D97-AF65-F5344CB8AC3E}">
        <p14:creationId xmlns:p14="http://schemas.microsoft.com/office/powerpoint/2010/main" val="3952408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a:t>
            </a:fld>
            <a:endParaRPr lang="en-US" dirty="0"/>
          </a:p>
        </p:txBody>
      </p:sp>
      <p:sp>
        <p:nvSpPr>
          <p:cNvPr id="4" name="Title 3"/>
          <p:cNvSpPr>
            <a:spLocks noGrp="1"/>
          </p:cNvSpPr>
          <p:nvPr>
            <p:ph type="title"/>
          </p:nvPr>
        </p:nvSpPr>
        <p:spPr/>
        <p:txBody>
          <a:bodyPr/>
          <a:lstStyle/>
          <a:p>
            <a:r>
              <a:rPr lang="en-US" dirty="0"/>
              <a:t>Hello World in Java</a:t>
            </a:r>
          </a:p>
        </p:txBody>
      </p:sp>
      <p:grpSp>
        <p:nvGrpSpPr>
          <p:cNvPr id="7" name="Group 6"/>
          <p:cNvGrpSpPr/>
          <p:nvPr/>
        </p:nvGrpSpPr>
        <p:grpSpPr>
          <a:xfrm>
            <a:off x="1014912" y="2080187"/>
            <a:ext cx="10159002" cy="3939613"/>
            <a:chOff x="1014912" y="1465738"/>
            <a:chExt cx="10159002" cy="3939613"/>
          </a:xfrm>
        </p:grpSpPr>
        <p:sp>
          <p:nvSpPr>
            <p:cNvPr id="5" name="Text Placeholder 5"/>
            <p:cNvSpPr txBox="1">
              <a:spLocks/>
            </p:cNvSpPr>
            <p:nvPr/>
          </p:nvSpPr>
          <p:spPr>
            <a:xfrm>
              <a:off x="1014912" y="2232587"/>
              <a:ext cx="10159002" cy="317276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20000"/>
                </a:lnSpc>
                <a:spcBef>
                  <a:spcPts val="0"/>
                </a:spcBef>
                <a:spcAft>
                  <a:spcPts val="0"/>
                </a:spcAft>
                <a:buClr>
                  <a:srgbClr val="F2B254"/>
                </a:buClr>
                <a:buSzPct val="100000"/>
                <a:buNone/>
              </a:pP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class HelloJava {</a:t>
              </a:r>
            </a:p>
            <a:p>
              <a:pPr marL="0" lvl="1" indent="0">
                <a:lnSpc>
                  <a:spcPct val="120000"/>
                </a:lnSpc>
                <a:spcBef>
                  <a:spcPts val="0"/>
                </a:spcBef>
                <a:spcAft>
                  <a:spcPts val="0"/>
                </a:spcAft>
                <a:buClr>
                  <a:srgbClr val="F2B254"/>
                </a:buClr>
                <a:buSzPct val="100000"/>
                <a:buNone/>
              </a:pP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public static void main(String[] args)</a:t>
              </a: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20000"/>
                </a:lnSpc>
                <a:spcBef>
                  <a:spcPts val="0"/>
                </a:spcBef>
                <a:spcAft>
                  <a:spcPts val="0"/>
                </a:spcAft>
                <a:buClr>
                  <a:srgbClr val="F2B254"/>
                </a:buClr>
                <a:buSzPct val="100000"/>
                <a:buNone/>
              </a:pP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System.out.println("Hello Java!");</a:t>
              </a:r>
            </a:p>
            <a:p>
              <a:pPr marL="0" lvl="1" indent="0">
                <a:lnSpc>
                  <a:spcPct val="120000"/>
                </a:lnSpc>
                <a:spcBef>
                  <a:spcPts val="0"/>
                </a:spcBef>
                <a:spcAft>
                  <a:spcPts val="0"/>
                </a:spcAft>
                <a:buClr>
                  <a:srgbClr val="F2B254"/>
                </a:buClr>
                <a:buSzPct val="100000"/>
                <a:buNone/>
              </a:pP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20000"/>
                </a:lnSpc>
                <a:spcBef>
                  <a:spcPts val="0"/>
                </a:spcBef>
                <a:spcAft>
                  <a:spcPts val="0"/>
                </a:spcAft>
                <a:buClr>
                  <a:srgbClr val="F2B254"/>
                </a:buClr>
                <a:buSzPct val="100000"/>
                <a:buNone/>
              </a:pP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Text Placeholder 5"/>
            <p:cNvSpPr txBox="1">
              <a:spLocks/>
            </p:cNvSpPr>
            <p:nvPr/>
          </p:nvSpPr>
          <p:spPr>
            <a:xfrm>
              <a:off x="1014912" y="1465738"/>
              <a:ext cx="10159002" cy="76684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20000"/>
                </a:lnSpc>
                <a:spcBef>
                  <a:spcPts val="0"/>
                </a:spcBef>
                <a:spcAft>
                  <a:spcPts val="0"/>
                </a:spcAft>
                <a:buClr>
                  <a:srgbClr val="F2B254"/>
                </a:buClr>
                <a:buSzPct val="100000"/>
                <a:buNone/>
              </a:pP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HelloJava.java</a:t>
              </a:r>
            </a:p>
          </p:txBody>
        </p:sp>
      </p:grpSp>
      <p:sp>
        <p:nvSpPr>
          <p:cNvPr id="8" name="AutoShape 7"/>
          <p:cNvSpPr>
            <a:spLocks noChangeArrowheads="1"/>
          </p:cNvSpPr>
          <p:nvPr/>
        </p:nvSpPr>
        <p:spPr bwMode="auto">
          <a:xfrm>
            <a:off x="5453457" y="584200"/>
            <a:ext cx="4146155" cy="1383639"/>
          </a:xfrm>
          <a:prstGeom prst="wedgeRoundRectCallout">
            <a:avLst>
              <a:gd name="adj1" fmla="val -64879"/>
              <a:gd name="adj2" fmla="val 62804"/>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HelloJava</a:t>
            </a:r>
            <a:r>
              <a:rPr lang="en-US" sz="2800" noProof="1">
                <a:solidFill>
                  <a:srgbClr val="F7FFE7"/>
                </a:solidFill>
                <a:effectLst>
                  <a:outerShdw blurRad="38100" dist="38100" dir="2700000" algn="tl">
                    <a:srgbClr val="000000">
                      <a:alpha val="43137"/>
                    </a:srgbClr>
                  </a:outerShdw>
                </a:effectLst>
                <a:cs typeface="Consolas" pitchFamily="49" charset="0"/>
              </a:rPr>
              <a:t> class always stays in a file named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HelloJava.java</a:t>
            </a:r>
          </a:p>
        </p:txBody>
      </p:sp>
      <p:sp>
        <p:nvSpPr>
          <p:cNvPr id="9" name="AutoShape 7"/>
          <p:cNvSpPr>
            <a:spLocks noChangeArrowheads="1"/>
          </p:cNvSpPr>
          <p:nvPr/>
        </p:nvSpPr>
        <p:spPr bwMode="auto">
          <a:xfrm>
            <a:off x="8075612" y="2313636"/>
            <a:ext cx="2590800" cy="1066800"/>
          </a:xfrm>
          <a:prstGeom prst="wedgeRoundRectCallout">
            <a:avLst>
              <a:gd name="adj1" fmla="val -92722"/>
              <a:gd name="adj2" fmla="val 3994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noProof="1">
                <a:solidFill>
                  <a:srgbClr val="F7FFE7"/>
                </a:solidFill>
                <a:effectLst>
                  <a:outerShdw blurRad="38100" dist="38100" dir="2700000" algn="tl">
                    <a:srgbClr val="000000">
                      <a:alpha val="43137"/>
                    </a:srgbClr>
                  </a:outerShdw>
                </a:effectLst>
                <a:cs typeface="Consolas" pitchFamily="49" charset="0"/>
              </a:rPr>
              <a:t>The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a:t>
            </a:r>
            <a:r>
              <a:rPr lang="en-US" sz="2800" noProof="1">
                <a:solidFill>
                  <a:srgbClr val="F7FFE7"/>
                </a:solidFill>
                <a:effectLst>
                  <a:outerShdw blurRad="38100" dist="38100" dir="2700000" algn="tl">
                    <a:srgbClr val="000000">
                      <a:alpha val="43137"/>
                    </a:srgbClr>
                  </a:outerShdw>
                </a:effectLst>
                <a:cs typeface="Consolas" pitchFamily="49" charset="0"/>
              </a:rPr>
              <a:t> stays at the same line</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10" name="AutoShape 7"/>
          <p:cNvSpPr>
            <a:spLocks noChangeArrowheads="1"/>
          </p:cNvSpPr>
          <p:nvPr/>
        </p:nvSpPr>
        <p:spPr bwMode="auto">
          <a:xfrm>
            <a:off x="8295943" y="4886960"/>
            <a:ext cx="3505200" cy="990600"/>
          </a:xfrm>
          <a:prstGeom prst="wedgeRoundRectCallout">
            <a:avLst>
              <a:gd name="adj1" fmla="val 405"/>
              <a:gd name="adj2" fmla="val -125785"/>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noProof="1">
                <a:solidFill>
                  <a:srgbClr val="F7FFE7"/>
                </a:solidFill>
                <a:effectLst>
                  <a:outerShdw blurRad="38100" dist="38100" dir="2700000" algn="tl">
                    <a:srgbClr val="000000">
                      <a:alpha val="43137"/>
                    </a:srgbClr>
                  </a:outerShdw>
                </a:effectLst>
                <a:cs typeface="Consolas" pitchFamily="49" charset="0"/>
              </a:rPr>
              <a:t>Program entry point: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main()</a:t>
            </a:r>
            <a:r>
              <a:rPr lang="en-US" sz="2800" noProof="1">
                <a:solidFill>
                  <a:srgbClr val="F7FFE7"/>
                </a:solidFill>
                <a:effectLst>
                  <a:outerShdw blurRad="38100" dist="38100" dir="2700000" algn="tl">
                    <a:srgbClr val="000000">
                      <a:alpha val="43137"/>
                    </a:srgbClr>
                  </a:outerShdw>
                </a:effectLst>
                <a:cs typeface="Consolas" pitchFamily="49" charset="0"/>
              </a:rPr>
              <a:t> method</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76948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a:t>Java Basics</a:t>
            </a:r>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https://softuni.bg/courses/software-technologies</a:t>
            </a:r>
            <a:endParaRPr lang="en-US" dirty="0"/>
          </a:p>
        </p:txBody>
      </p:sp>
      <p:pic>
        <p:nvPicPr>
          <p:cNvPr id="14" name="Picture 13">
            <a:hlinkClick r:id="rId4"/>
          </p:cNvPr>
          <p:cNvPicPr>
            <a:picLocks noChangeAspect="1"/>
          </p:cNvPicPr>
          <p:nvPr/>
        </p:nvPicPr>
        <p:blipFill>
          <a:blip r:embed="rId5"/>
          <a:stretch>
            <a:fillRect/>
          </a:stretch>
        </p:blipFill>
        <p:spPr>
          <a:xfrm>
            <a:off x="9980612" y="2729472"/>
            <a:ext cx="1726158" cy="932887"/>
          </a:xfrm>
          <a:prstGeom prst="roundRect">
            <a:avLst>
              <a:gd name="adj" fmla="val 2953"/>
            </a:avLst>
          </a:prstGeom>
        </p:spPr>
      </p:pic>
      <p:pic>
        <p:nvPicPr>
          <p:cNvPr id="15" name="Picture 14">
            <a:hlinkClick r:id="rId6"/>
          </p:cNvPr>
          <p:cNvPicPr>
            <a:picLocks noChangeAspect="1"/>
          </p:cNvPicPr>
          <p:nvPr/>
        </p:nvPicPr>
        <p:blipFill>
          <a:blip r:embed="rId7"/>
          <a:stretch>
            <a:fillRect/>
          </a:stretch>
        </p:blipFill>
        <p:spPr>
          <a:xfrm>
            <a:off x="512764" y="1295401"/>
            <a:ext cx="1752600" cy="804224"/>
          </a:xfrm>
          <a:prstGeom prst="roundRect">
            <a:avLst>
              <a:gd name="adj" fmla="val 3159"/>
            </a:avLst>
          </a:prstGeom>
        </p:spPr>
      </p:pic>
      <p:pic>
        <p:nvPicPr>
          <p:cNvPr id="17" name="Picture 16">
            <a:hlinkClick r:id="rId8"/>
          </p:cNvPr>
          <p:cNvPicPr>
            <a:picLocks noChangeAspect="1"/>
          </p:cNvPicPr>
          <p:nvPr/>
        </p:nvPicPr>
        <p:blipFill>
          <a:blip r:embed="rId9"/>
          <a:stretch>
            <a:fillRect/>
          </a:stretch>
        </p:blipFill>
        <p:spPr>
          <a:xfrm>
            <a:off x="5468146" y="1295400"/>
            <a:ext cx="2040956" cy="804013"/>
          </a:xfrm>
          <a:prstGeom prst="roundRect">
            <a:avLst>
              <a:gd name="adj" fmla="val 3159"/>
            </a:avLst>
          </a:prstGeom>
        </p:spPr>
      </p:pic>
      <p:pic>
        <p:nvPicPr>
          <p:cNvPr id="19" name="Picture 18">
            <a:hlinkClick r:id="rId10"/>
          </p:cNvPr>
          <p:cNvPicPr>
            <a:picLocks noChangeAspect="1"/>
          </p:cNvPicPr>
          <p:nvPr/>
        </p:nvPicPr>
        <p:blipFill>
          <a:blip r:embed="rId11"/>
          <a:stretch>
            <a:fillRect/>
          </a:stretch>
        </p:blipFill>
        <p:spPr>
          <a:xfrm>
            <a:off x="2824428" y="1295400"/>
            <a:ext cx="2093874" cy="804013"/>
          </a:xfrm>
          <a:prstGeom prst="roundRect">
            <a:avLst>
              <a:gd name="adj" fmla="val 3159"/>
            </a:avLst>
          </a:prstGeom>
        </p:spPr>
      </p:pic>
      <p:pic>
        <p:nvPicPr>
          <p:cNvPr id="20" name="Picture 19">
            <a:hlinkClick r:id="rId12"/>
          </p:cNvPr>
          <p:cNvPicPr>
            <a:picLocks noChangeAspect="1"/>
          </p:cNvPicPr>
          <p:nvPr/>
        </p:nvPicPr>
        <p:blipFill>
          <a:blip r:embed="rId13"/>
          <a:stretch>
            <a:fillRect/>
          </a:stretch>
        </p:blipFill>
        <p:spPr>
          <a:xfrm>
            <a:off x="512764" y="5373443"/>
            <a:ext cx="3352800" cy="849557"/>
          </a:xfrm>
          <a:prstGeom prst="roundRect">
            <a:avLst>
              <a:gd name="adj" fmla="val 3159"/>
            </a:avLst>
          </a:prstGeom>
        </p:spPr>
      </p:pic>
      <p:pic>
        <p:nvPicPr>
          <p:cNvPr id="22" name="Picture 21">
            <a:hlinkClick r:id="rId14"/>
          </p:cNvPr>
          <p:cNvPicPr>
            <a:picLocks noChangeAspect="1"/>
          </p:cNvPicPr>
          <p:nvPr/>
        </p:nvPicPr>
        <p:blipFill>
          <a:blip r:embed="rId15"/>
          <a:stretch>
            <a:fillRect/>
          </a:stretch>
        </p:blipFill>
        <p:spPr>
          <a:xfrm>
            <a:off x="4358563" y="5373443"/>
            <a:ext cx="2753589" cy="849556"/>
          </a:xfrm>
          <a:prstGeom prst="roundRect">
            <a:avLst>
              <a:gd name="adj" fmla="val 2953"/>
            </a:avLst>
          </a:prstGeom>
        </p:spPr>
      </p:pic>
      <p:pic>
        <p:nvPicPr>
          <p:cNvPr id="23" name="Picture 22">
            <a:hlinkClick r:id="rId16"/>
          </p:cNvPr>
          <p:cNvPicPr>
            <a:picLocks noChangeAspect="1"/>
          </p:cNvPicPr>
          <p:nvPr/>
        </p:nvPicPr>
        <p:blipFill>
          <a:blip r:embed="rId17"/>
          <a:stretch>
            <a:fillRect/>
          </a:stretch>
        </p:blipFill>
        <p:spPr>
          <a:xfrm>
            <a:off x="7633728" y="5373443"/>
            <a:ext cx="4073042" cy="849556"/>
          </a:xfrm>
          <a:prstGeom prst="roundRect">
            <a:avLst>
              <a:gd name="adj" fmla="val 3159"/>
            </a:avLst>
          </a:prstGeom>
        </p:spPr>
      </p:pic>
      <p:pic>
        <p:nvPicPr>
          <p:cNvPr id="24" name="Picture 23">
            <a:hlinkClick r:id="rId18"/>
          </p:cNvPr>
          <p:cNvPicPr>
            <a:picLocks noChangeAspect="1"/>
          </p:cNvPicPr>
          <p:nvPr/>
        </p:nvPicPr>
        <p:blipFill>
          <a:blip r:embed="rId19"/>
          <a:stretch>
            <a:fillRect/>
          </a:stretch>
        </p:blipFill>
        <p:spPr>
          <a:xfrm>
            <a:off x="8075612" y="1316222"/>
            <a:ext cx="3631158" cy="783191"/>
          </a:xfrm>
          <a:prstGeom prst="roundRect">
            <a:avLst>
              <a:gd name="adj" fmla="val 3159"/>
            </a:avLst>
          </a:prstGeom>
        </p:spPr>
      </p:pic>
      <p:pic>
        <p:nvPicPr>
          <p:cNvPr id="25" name="Picture 24">
            <a:hlinkClick r:id="rId20"/>
          </p:cNvPr>
          <p:cNvPicPr>
            <a:picLocks noChangeAspect="1"/>
          </p:cNvPicPr>
          <p:nvPr/>
        </p:nvPicPr>
        <p:blipFill>
          <a:blip r:embed="rId21"/>
          <a:stretch>
            <a:fillRect/>
          </a:stretch>
        </p:blipFill>
        <p:spPr>
          <a:xfrm>
            <a:off x="5713413" y="4251041"/>
            <a:ext cx="5993358" cy="550371"/>
          </a:xfrm>
          <a:prstGeom prst="roundRect">
            <a:avLst>
              <a:gd name="adj" fmla="val 3159"/>
            </a:avLst>
          </a:prstGeom>
        </p:spPr>
      </p:pic>
    </p:spTree>
    <p:extLst>
      <p:ext uri="{BB962C8B-B14F-4D97-AF65-F5344CB8AC3E}">
        <p14:creationId xmlns:p14="http://schemas.microsoft.com/office/powerpoint/2010/main" val="3868293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5570355"/>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bg-BG"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51</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22592" y="3700180"/>
            <a:ext cx="5540866" cy="193862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474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title="Software University">
            <a:hlinkClick r:id="rId4"/>
          </p:cNvPr>
          <p:cNvPicPr>
            <a:picLocks noChangeAspect="1"/>
          </p:cNvPicPr>
          <p:nvPr/>
        </p:nvPicPr>
        <p:blipFill rotWithShape="1">
          <a:blip r:embed="rId8" cstate="print">
            <a:extLst>
              <a:ext uri="{28A0092B-C50C-407E-A947-70E740481C1C}">
                <a14:useLocalDpi xmlns:a14="http://schemas.microsoft.com/office/drawing/2010/main"/>
              </a:ext>
            </a:extLst>
          </a:blip>
          <a:srcRect t="7214" b="7214"/>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pic>
        <p:nvPicPr>
          <p:cNvPr id="14" name="Picture 13">
            <a:hlinkClick r:id="rId4"/>
          </p:cNvPr>
          <p:cNvPicPr>
            <a:picLocks noChangeAspect="1"/>
          </p:cNvPicPr>
          <p:nvPr/>
        </p:nvPicPr>
        <p:blipFill>
          <a:blip r:embed="rId14"/>
          <a:stretch>
            <a:fillRect/>
          </a:stretch>
        </p:blipFill>
        <p:spPr>
          <a:xfrm>
            <a:off x="6813548" y="3098209"/>
            <a:ext cx="2286198" cy="2493480"/>
          </a:xfrm>
          <a:prstGeom prst="rect">
            <a:avLst/>
          </a:prstGeom>
        </p:spPr>
      </p:pic>
    </p:spTree>
    <p:extLst>
      <p:ext uri="{BB962C8B-B14F-4D97-AF65-F5344CB8AC3E}">
        <p14:creationId xmlns:p14="http://schemas.microsoft.com/office/powerpoint/2010/main" val="2931241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sp>
        <p:nvSpPr>
          <p:cNvPr id="3" name="Content Placeholder 2"/>
          <p:cNvSpPr>
            <a:spLocks noGrp="1"/>
          </p:cNvSpPr>
          <p:nvPr>
            <p:ph idx="1"/>
          </p:nvPr>
        </p:nvSpPr>
        <p:spPr/>
        <p:txBody>
          <a:bodyPr/>
          <a:lstStyle/>
          <a:p>
            <a:r>
              <a:rPr lang="en-US" dirty="0"/>
              <a:t>Download and install </a:t>
            </a:r>
            <a:r>
              <a:rPr lang="en-US" b="1" dirty="0">
                <a:solidFill>
                  <a:schemeClr val="tx2">
                    <a:lumMod val="75000"/>
                  </a:schemeClr>
                </a:solidFill>
              </a:rPr>
              <a:t>Java 8 SDK </a:t>
            </a:r>
            <a:r>
              <a:rPr lang="en-US" dirty="0"/>
              <a:t>(JDK 8)</a:t>
            </a:r>
          </a:p>
          <a:p>
            <a:pPr lvl="1"/>
            <a:r>
              <a:rPr lang="en-US" dirty="0">
                <a:hlinkClick r:id="rId2"/>
              </a:rPr>
              <a:t>http://oracle.com/technetwork/java/javase/downloads/</a:t>
            </a:r>
            <a:endParaRPr lang="en-US" dirty="0"/>
          </a:p>
          <a:p>
            <a:pPr lvl="1"/>
            <a:r>
              <a:rPr lang="en-US" dirty="0"/>
              <a:t>Provides runtime environment (JRE) + compilers + tools</a:t>
            </a:r>
          </a:p>
          <a:p>
            <a:pPr>
              <a:spcBef>
                <a:spcPts val="2400"/>
              </a:spcBef>
            </a:pPr>
            <a:r>
              <a:rPr lang="en-US" b="1" dirty="0">
                <a:solidFill>
                  <a:schemeClr val="tx2">
                    <a:lumMod val="75000"/>
                  </a:schemeClr>
                </a:solidFill>
              </a:rPr>
              <a:t>JRE</a:t>
            </a:r>
            <a:r>
              <a:rPr lang="en-US" dirty="0"/>
              <a:t> (Java Runtime Environment)</a:t>
            </a:r>
          </a:p>
          <a:p>
            <a:pPr lvl="1"/>
            <a:r>
              <a:rPr lang="en-US" dirty="0">
                <a:hlinkClick r:id="rId3"/>
              </a:rPr>
              <a:t>https://java.com/en/download/</a:t>
            </a:r>
            <a:r>
              <a:rPr lang="en-US" dirty="0"/>
              <a:t> </a:t>
            </a:r>
          </a:p>
          <a:p>
            <a:pPr lvl="1"/>
            <a:r>
              <a:rPr lang="en-US" dirty="0"/>
              <a:t>JRE is for end-users, not for </a:t>
            </a:r>
            <a:r>
              <a:rPr lang="en-US" noProof="1"/>
              <a:t>devs</a:t>
            </a:r>
          </a:p>
          <a:p>
            <a:pPr lvl="2"/>
            <a:r>
              <a:rPr lang="en-US" dirty="0"/>
              <a:t>Developers should use JDK</a:t>
            </a:r>
          </a:p>
        </p:txBody>
      </p:sp>
      <p:sp>
        <p:nvSpPr>
          <p:cNvPr id="4" name="Title 3"/>
          <p:cNvSpPr>
            <a:spLocks noGrp="1"/>
          </p:cNvSpPr>
          <p:nvPr>
            <p:ph type="title"/>
          </p:nvPr>
        </p:nvSpPr>
        <p:spPr/>
        <p:txBody>
          <a:bodyPr/>
          <a:lstStyle/>
          <a:p>
            <a:r>
              <a:rPr lang="en-US" dirty="0"/>
              <a:t>Installing Java</a:t>
            </a:r>
          </a:p>
        </p:txBody>
      </p:sp>
      <p:pic>
        <p:nvPicPr>
          <p:cNvPr id="5" name="Picture 4"/>
          <p:cNvPicPr>
            <a:picLocks noChangeAspect="1"/>
          </p:cNvPicPr>
          <p:nvPr/>
        </p:nvPicPr>
        <p:blipFill>
          <a:blip r:embed="rId4"/>
          <a:stretch>
            <a:fillRect/>
          </a:stretch>
        </p:blipFill>
        <p:spPr>
          <a:xfrm>
            <a:off x="6717913" y="3505200"/>
            <a:ext cx="4848500" cy="2786593"/>
          </a:xfrm>
          <a:prstGeom prst="rect">
            <a:avLst/>
          </a:prstGeom>
        </p:spPr>
      </p:pic>
    </p:spTree>
    <p:extLst>
      <p:ext uri="{BB962C8B-B14F-4D97-AF65-F5344CB8AC3E}">
        <p14:creationId xmlns:p14="http://schemas.microsoft.com/office/powerpoint/2010/main" val="134391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
        <p:nvSpPr>
          <p:cNvPr id="10" name="Content Placeholder 9"/>
          <p:cNvSpPr>
            <a:spLocks noGrp="1"/>
          </p:cNvSpPr>
          <p:nvPr>
            <p:ph idx="1"/>
          </p:nvPr>
        </p:nvSpPr>
        <p:spPr>
          <a:xfrm>
            <a:off x="190413" y="1151121"/>
            <a:ext cx="6284999" cy="5570355"/>
          </a:xfrm>
        </p:spPr>
        <p:txBody>
          <a:bodyPr/>
          <a:lstStyle/>
          <a:p>
            <a:r>
              <a:rPr lang="en-US" dirty="0">
                <a:solidFill>
                  <a:schemeClr val="tx2">
                    <a:lumMod val="75000"/>
                  </a:schemeClr>
                </a:solidFill>
              </a:rPr>
              <a:t>Eclipse</a:t>
            </a:r>
            <a:r>
              <a:rPr lang="en-US" dirty="0"/>
              <a:t> is open-source Java / Java EE / PHP / C++ IDE</a:t>
            </a:r>
          </a:p>
          <a:p>
            <a:endParaRPr lang="en-US" dirty="0"/>
          </a:p>
          <a:p>
            <a:endParaRPr lang="en-US" dirty="0"/>
          </a:p>
          <a:p>
            <a:endParaRPr lang="en-US" dirty="0"/>
          </a:p>
          <a:p>
            <a:endParaRPr lang="en-US" dirty="0"/>
          </a:p>
          <a:p>
            <a:endParaRPr lang="en-US" dirty="0"/>
          </a:p>
          <a:p>
            <a:pPr lvl="1"/>
            <a:r>
              <a:rPr lang="en-US" dirty="0"/>
              <a:t>Install </a:t>
            </a:r>
            <a:r>
              <a:rPr lang="en-US" dirty="0">
                <a:solidFill>
                  <a:schemeClr val="tx2">
                    <a:lumMod val="75000"/>
                  </a:schemeClr>
                </a:solidFill>
              </a:rPr>
              <a:t>Eclipse for Java EE</a:t>
            </a:r>
            <a:endParaRPr lang="en-US" dirty="0"/>
          </a:p>
        </p:txBody>
      </p:sp>
      <p:sp>
        <p:nvSpPr>
          <p:cNvPr id="4" name="Title 3"/>
          <p:cNvSpPr>
            <a:spLocks noGrp="1"/>
          </p:cNvSpPr>
          <p:nvPr>
            <p:ph type="title"/>
          </p:nvPr>
        </p:nvSpPr>
        <p:spPr/>
        <p:txBody>
          <a:bodyPr/>
          <a:lstStyle/>
          <a:p>
            <a:r>
              <a:rPr lang="en-US"/>
              <a:t>Eclipse for Java EE</a:t>
            </a:r>
            <a:endParaRPr lang="en-US" dirty="0"/>
          </a:p>
        </p:txBody>
      </p:sp>
      <p:pic>
        <p:nvPicPr>
          <p:cNvPr id="5" name="Picture 4"/>
          <p:cNvPicPr>
            <a:picLocks noChangeAspect="1"/>
          </p:cNvPicPr>
          <p:nvPr/>
        </p:nvPicPr>
        <p:blipFill>
          <a:blip r:embed="rId2"/>
          <a:stretch>
            <a:fillRect/>
          </a:stretch>
        </p:blipFill>
        <p:spPr>
          <a:xfrm>
            <a:off x="6576496" y="1287162"/>
            <a:ext cx="4888832" cy="5020962"/>
          </a:xfrm>
          <a:prstGeom prst="rect">
            <a:avLst/>
          </a:prstGeom>
        </p:spPr>
      </p:pic>
      <p:pic>
        <p:nvPicPr>
          <p:cNvPr id="7" name="Picture 6"/>
          <p:cNvPicPr>
            <a:picLocks noChangeAspect="1"/>
          </p:cNvPicPr>
          <p:nvPr/>
        </p:nvPicPr>
        <p:blipFill>
          <a:blip r:embed="rId3"/>
          <a:stretch>
            <a:fillRect/>
          </a:stretch>
        </p:blipFill>
        <p:spPr>
          <a:xfrm>
            <a:off x="873963" y="2522986"/>
            <a:ext cx="4763250" cy="3182524"/>
          </a:xfrm>
          <a:prstGeom prst="rect">
            <a:avLst/>
          </a:prstGeom>
          <a:ln>
            <a:solidFill>
              <a:schemeClr val="accent1">
                <a:lumMod val="60000"/>
                <a:lumOff val="40000"/>
                <a:alpha val="50000"/>
              </a:schemeClr>
            </a:solidFill>
          </a:ln>
        </p:spPr>
      </p:pic>
    </p:spTree>
    <p:extLst>
      <p:ext uri="{BB962C8B-B14F-4D97-AF65-F5344CB8AC3E}">
        <p14:creationId xmlns:p14="http://schemas.microsoft.com/office/powerpoint/2010/main" val="370523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
        <p:nvSpPr>
          <p:cNvPr id="3" name="Content Placeholder 2"/>
          <p:cNvSpPr>
            <a:spLocks noGrp="1"/>
          </p:cNvSpPr>
          <p:nvPr>
            <p:ph idx="1"/>
          </p:nvPr>
        </p:nvSpPr>
        <p:spPr>
          <a:xfrm>
            <a:off x="190413" y="1151121"/>
            <a:ext cx="4608599" cy="5570355"/>
          </a:xfrm>
        </p:spPr>
        <p:txBody>
          <a:bodyPr/>
          <a:lstStyle/>
          <a:p>
            <a:r>
              <a:rPr lang="en-US" noProof="1"/>
              <a:t>JetBrains</a:t>
            </a:r>
            <a:r>
              <a:rPr lang="en-US" dirty="0"/>
              <a:t> </a:t>
            </a:r>
            <a:r>
              <a:rPr lang="en-US" dirty="0">
                <a:solidFill>
                  <a:schemeClr val="tx2">
                    <a:lumMod val="75000"/>
                  </a:schemeClr>
                </a:solidFill>
              </a:rPr>
              <a:t>IntelliJ IDEA</a:t>
            </a:r>
          </a:p>
          <a:p>
            <a:pPr lvl="1"/>
            <a:r>
              <a:rPr lang="en-US" dirty="0"/>
              <a:t>Powerful Java IDE</a:t>
            </a:r>
          </a:p>
          <a:p>
            <a:pPr lvl="1"/>
            <a:r>
              <a:rPr lang="en-US" dirty="0">
                <a:solidFill>
                  <a:schemeClr val="tx2">
                    <a:lumMod val="75000"/>
                  </a:schemeClr>
                </a:solidFill>
              </a:rPr>
              <a:t>Community</a:t>
            </a:r>
            <a:r>
              <a:rPr lang="en-US" dirty="0"/>
              <a:t> edition (free)</a:t>
            </a:r>
          </a:p>
          <a:p>
            <a:pPr lvl="1"/>
            <a:r>
              <a:rPr lang="en-US" dirty="0">
                <a:solidFill>
                  <a:schemeClr val="tx2">
                    <a:lumMod val="75000"/>
                  </a:schemeClr>
                </a:solidFill>
              </a:rPr>
              <a:t>Ultimate</a:t>
            </a:r>
            <a:r>
              <a:rPr lang="en-US" dirty="0"/>
              <a:t> edition (commercial)</a:t>
            </a:r>
          </a:p>
        </p:txBody>
      </p:sp>
      <p:sp>
        <p:nvSpPr>
          <p:cNvPr id="4" name="Title 3"/>
          <p:cNvSpPr>
            <a:spLocks noGrp="1"/>
          </p:cNvSpPr>
          <p:nvPr>
            <p:ph type="title"/>
          </p:nvPr>
        </p:nvSpPr>
        <p:spPr/>
        <p:txBody>
          <a:bodyPr/>
          <a:lstStyle/>
          <a:p>
            <a:r>
              <a:rPr lang="en-US" dirty="0"/>
              <a:t>IntelliJ IDEA</a:t>
            </a:r>
          </a:p>
        </p:txBody>
      </p:sp>
      <p:pic>
        <p:nvPicPr>
          <p:cNvPr id="6" name="Picture 5"/>
          <p:cNvPicPr>
            <a:picLocks noChangeAspect="1"/>
          </p:cNvPicPr>
          <p:nvPr/>
        </p:nvPicPr>
        <p:blipFill>
          <a:blip r:embed="rId2"/>
          <a:stretch>
            <a:fillRect/>
          </a:stretch>
        </p:blipFill>
        <p:spPr>
          <a:xfrm>
            <a:off x="4646612" y="1813219"/>
            <a:ext cx="6893561" cy="4428674"/>
          </a:xfrm>
          <a:prstGeom prst="rect">
            <a:avLst/>
          </a:prstGeom>
        </p:spPr>
      </p:pic>
      <p:pic>
        <p:nvPicPr>
          <p:cNvPr id="10" name="Picture 9"/>
          <p:cNvPicPr>
            <a:picLocks noChangeAspect="1"/>
          </p:cNvPicPr>
          <p:nvPr/>
        </p:nvPicPr>
        <p:blipFill>
          <a:blip r:embed="rId3"/>
          <a:stretch>
            <a:fillRect/>
          </a:stretch>
        </p:blipFill>
        <p:spPr>
          <a:xfrm>
            <a:off x="7125652" y="5022654"/>
            <a:ext cx="4281877" cy="899194"/>
          </a:xfrm>
          <a:prstGeom prst="rect">
            <a:avLst/>
          </a:prstGeom>
          <a:ln>
            <a:solidFill>
              <a:schemeClr val="accent1">
                <a:lumMod val="50000"/>
              </a:schemeClr>
            </a:solidFill>
          </a:ln>
        </p:spPr>
      </p:pic>
    </p:spTree>
    <p:extLst>
      <p:ext uri="{BB962C8B-B14F-4D97-AF65-F5344CB8AC3E}">
        <p14:creationId xmlns:p14="http://schemas.microsoft.com/office/powerpoint/2010/main" val="2936859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9</a:t>
            </a:fld>
            <a:endParaRPr lang="en-US" dirty="0"/>
          </a:p>
        </p:txBody>
      </p:sp>
      <p:sp>
        <p:nvSpPr>
          <p:cNvPr id="8" name="Content Placeholder 7"/>
          <p:cNvSpPr>
            <a:spLocks noGrp="1"/>
          </p:cNvSpPr>
          <p:nvPr>
            <p:ph idx="1"/>
          </p:nvPr>
        </p:nvSpPr>
        <p:spPr/>
        <p:txBody>
          <a:bodyPr/>
          <a:lstStyle/>
          <a:p>
            <a:r>
              <a:rPr lang="en-US" dirty="0"/>
              <a:t>Define variables by their </a:t>
            </a:r>
            <a:r>
              <a:rPr lang="en-US" dirty="0">
                <a:solidFill>
                  <a:schemeClr val="tx2">
                    <a:lumMod val="75000"/>
                  </a:schemeClr>
                </a:solidFill>
              </a:rPr>
              <a:t>type</a:t>
            </a:r>
          </a:p>
        </p:txBody>
      </p:sp>
      <p:sp>
        <p:nvSpPr>
          <p:cNvPr id="4" name="Title 3"/>
          <p:cNvSpPr>
            <a:spLocks noGrp="1"/>
          </p:cNvSpPr>
          <p:nvPr>
            <p:ph type="title"/>
          </p:nvPr>
        </p:nvSpPr>
        <p:spPr/>
        <p:txBody>
          <a:bodyPr/>
          <a:lstStyle/>
          <a:p>
            <a:r>
              <a:rPr lang="en-US" dirty="0"/>
              <a:t>Variables and Operators in Java</a:t>
            </a:r>
          </a:p>
        </p:txBody>
      </p:sp>
      <p:sp>
        <p:nvSpPr>
          <p:cNvPr id="5" name="Text Placeholder 5"/>
          <p:cNvSpPr txBox="1">
            <a:spLocks/>
          </p:cNvSpPr>
          <p:nvPr/>
        </p:nvSpPr>
        <p:spPr>
          <a:xfrm>
            <a:off x="758825" y="1905000"/>
            <a:ext cx="10671176" cy="194165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 = 5</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double</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 = 3;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i</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is integer,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is double</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System.out.println(i + " ; " + d);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5 ; 3.0</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d = i * d</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d = 16.0</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System.out.println(d + 1);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17.0</a:t>
            </a:r>
          </a:p>
        </p:txBody>
      </p:sp>
      <p:sp>
        <p:nvSpPr>
          <p:cNvPr id="10" name="Text Placeholder 5"/>
          <p:cNvSpPr txBox="1">
            <a:spLocks/>
          </p:cNvSpPr>
          <p:nvPr/>
        </p:nvSpPr>
        <p:spPr>
          <a:xfrm>
            <a:off x="758823" y="4095344"/>
            <a:ext cx="10671176" cy="151077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1200"/>
              </a:spcBef>
              <a:spcAft>
                <a:spcPts val="0"/>
              </a:spcAft>
              <a:buClr>
                <a:srgbClr val="F2B254"/>
              </a:buClr>
              <a:buSzPct val="100000"/>
              <a:buNone/>
            </a:pP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String</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str = "Hello";</a:t>
            </a:r>
            <a:endParaRPr lang="it-IT" sz="2800" b="1" noProof="1">
              <a:solidFill>
                <a:schemeClr val="tx2">
                  <a:lumMod val="75000"/>
                </a:schemeClr>
              </a:solidFill>
              <a:effectLst>
                <a:outerShdw blurRad="38100" dist="38100" dir="2700000" algn="tl">
                  <a:srgbClr val="000000">
                    <a:alpha val="43137"/>
                  </a:srgbClr>
                </a:outerShdw>
              </a:effectLst>
              <a:cs typeface="Consolas" pitchFamily="49" charset="0"/>
            </a:endParaRP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 = str + " Java";</a:t>
            </a:r>
            <a:endPar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System.out.printf("str</a:t>
            </a:r>
            <a:r>
              <a:rPr lang="it-IT" sz="2800" b="1" noProof="1">
                <a:solidFill>
                  <a:srgbClr val="FBEEDC"/>
                </a:solidFill>
                <a:effectLst>
                  <a:outerShdw blurRad="38100" dist="38100" dir="2700000" algn="tl">
                    <a:srgbClr val="000000">
                      <a:alpha val="43137"/>
                    </a:srgbClr>
                  </a:outerShdw>
                </a:effectLst>
                <a:cs typeface="Consolas" pitchFamily="49" charset="0"/>
              </a:rPr>
              <a:t> </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it-IT" sz="2800" b="1" noProof="1">
                <a:solidFill>
                  <a:srgbClr val="FBEEDC"/>
                </a:solidFill>
                <a:effectLst>
                  <a:outerShdw blurRad="38100" dist="38100" dir="2700000" algn="tl">
                    <a:srgbClr val="000000">
                      <a:alpha val="43137"/>
                    </a:srgbClr>
                  </a:outerShdw>
                </a:effectLst>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str</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str</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Hello Java</a:t>
            </a:r>
          </a:p>
        </p:txBody>
      </p:sp>
      <p:sp>
        <p:nvSpPr>
          <p:cNvPr id="11" name="Text Placeholder 5"/>
          <p:cNvSpPr txBox="1">
            <a:spLocks/>
          </p:cNvSpPr>
          <p:nvPr/>
        </p:nvSpPr>
        <p:spPr>
          <a:xfrm>
            <a:off x="757236" y="5854171"/>
            <a:ext cx="10671176" cy="64899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System.out.print(s); </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cs typeface="Consolas" pitchFamily="49" charset="0"/>
              </a:rPr>
              <a:t>Compilation error: unknown symbol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s</a:t>
            </a:r>
            <a:endParaRPr lang="it-IT"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9" name="AutoShape 25"/>
          <p:cNvSpPr>
            <a:spLocks noChangeArrowheads="1"/>
          </p:cNvSpPr>
          <p:nvPr/>
        </p:nvSpPr>
        <p:spPr bwMode="auto">
          <a:xfrm>
            <a:off x="8110826" y="2934263"/>
            <a:ext cx="3455586" cy="987683"/>
          </a:xfrm>
          <a:prstGeom prst="wedgeRoundRectCallout">
            <a:avLst>
              <a:gd name="adj1" fmla="val -90336"/>
              <a:gd name="adj2" fmla="val -3261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dirty="0">
                <a:solidFill>
                  <a:srgbClr val="FFFFFF"/>
                </a:solidFill>
                <a:latin typeface="+mn-lt"/>
              </a:rPr>
              <a:t>The </a:t>
            </a:r>
            <a:r>
              <a:rPr lang="en-US" sz="2800" b="1" dirty="0">
                <a:solidFill>
                  <a:schemeClr val="tx2">
                    <a:lumMod val="75000"/>
                  </a:schemeClr>
                </a:solidFill>
                <a:latin typeface="Consolas" panose="020B0609020204030204" pitchFamily="49" charset="0"/>
              </a:rPr>
              <a:t>;</a:t>
            </a:r>
            <a:r>
              <a:rPr lang="en-US" sz="2800" dirty="0">
                <a:solidFill>
                  <a:srgbClr val="FFFFFF"/>
                </a:solidFill>
                <a:latin typeface="+mn-lt"/>
              </a:rPr>
              <a:t> separates multiple statements</a:t>
            </a:r>
            <a:endParaRPr lang="bg-BG" sz="2800" dirty="0">
              <a:solidFill>
                <a:srgbClr val="FFFFFF"/>
              </a:solidFill>
              <a:latin typeface="+mn-lt"/>
            </a:endParaRPr>
          </a:p>
        </p:txBody>
      </p:sp>
      <p:sp>
        <p:nvSpPr>
          <p:cNvPr id="15" name="AutoShape 25"/>
          <p:cNvSpPr>
            <a:spLocks noChangeArrowheads="1"/>
          </p:cNvSpPr>
          <p:nvPr/>
        </p:nvSpPr>
        <p:spPr bwMode="auto">
          <a:xfrm>
            <a:off x="6363652" y="4302760"/>
            <a:ext cx="4612640" cy="650388"/>
          </a:xfrm>
          <a:prstGeom prst="wedgeRoundRectCallout">
            <a:avLst>
              <a:gd name="adj1" fmla="val -58906"/>
              <a:gd name="adj2" fmla="val 5687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dirty="0">
                <a:solidFill>
                  <a:srgbClr val="FFFFFF"/>
                </a:solidFill>
                <a:latin typeface="+mn-lt"/>
              </a:rPr>
              <a:t>The </a:t>
            </a:r>
            <a:r>
              <a:rPr lang="en-US" sz="2800" b="1" dirty="0">
                <a:solidFill>
                  <a:schemeClr val="tx2">
                    <a:lumMod val="75000"/>
                  </a:schemeClr>
                </a:solidFill>
                <a:latin typeface="Consolas" panose="020B0609020204030204" pitchFamily="49" charset="0"/>
              </a:rPr>
              <a:t>%s</a:t>
            </a:r>
            <a:r>
              <a:rPr lang="en-US" sz="2800" dirty="0">
                <a:solidFill>
                  <a:srgbClr val="FFFFFF"/>
                </a:solidFill>
                <a:latin typeface="+mn-lt"/>
              </a:rPr>
              <a:t> is a string placeholder</a:t>
            </a:r>
            <a:endParaRPr lang="bg-BG" sz="2800" dirty="0">
              <a:solidFill>
                <a:srgbClr val="FFFFFF"/>
              </a:solidFill>
              <a:latin typeface="+mn-lt"/>
            </a:endParaRPr>
          </a:p>
        </p:txBody>
      </p:sp>
      <p:sp>
        <p:nvSpPr>
          <p:cNvPr id="17" name="Rectangle 16"/>
          <p:cNvSpPr/>
          <p:nvPr/>
        </p:nvSpPr>
        <p:spPr>
          <a:xfrm>
            <a:off x="8416336" y="990600"/>
            <a:ext cx="3067956" cy="892552"/>
          </a:xfrm>
          <a:prstGeom prst="rect">
            <a:avLst/>
          </a:prstGeom>
        </p:spPr>
        <p:txBody>
          <a:bodyPr wrap="none">
            <a:spAutoFit/>
          </a:bodyPr>
          <a:lstStyle/>
          <a:p>
            <a:pPr algn="r"/>
            <a:r>
              <a:rPr lang="en-US" sz="2600" dirty="0"/>
              <a:t>Play with Java online:</a:t>
            </a:r>
          </a:p>
          <a:p>
            <a:pPr algn="r"/>
            <a:r>
              <a:rPr lang="en-US" sz="2600" dirty="0">
                <a:hlinkClick r:id="rId2"/>
              </a:rPr>
              <a:t>www.javarepl.com</a:t>
            </a:r>
            <a:endParaRPr lang="en-US" sz="2600" dirty="0"/>
          </a:p>
        </p:txBody>
      </p:sp>
    </p:spTree>
    <p:extLst>
      <p:ext uri="{BB962C8B-B14F-4D97-AF65-F5344CB8AC3E}">
        <p14:creationId xmlns:p14="http://schemas.microsoft.com/office/powerpoint/2010/main" val="67093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9" grpId="0" animBg="1"/>
      <p:bldP spid="15" grpId="0" animBg="1"/>
      <p:bldP spid="17" grpId="0"/>
    </p:bld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1_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4.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SoftUni</Template>
  <TotalTime>0</TotalTime>
  <Words>3164</Words>
  <Application>Microsoft Office PowerPoint</Application>
  <PresentationFormat>Custom</PresentationFormat>
  <Paragraphs>567</Paragraphs>
  <Slides>52</Slides>
  <Notes>6</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52</vt:i4>
      </vt:variant>
    </vt:vector>
  </HeadingPairs>
  <TitlesOfParts>
    <vt:vector size="60" baseType="lpstr">
      <vt:lpstr>Arial</vt:lpstr>
      <vt:lpstr>Calibri</vt:lpstr>
      <vt:lpstr>Consolas</vt:lpstr>
      <vt:lpstr>Courier New</vt:lpstr>
      <vt:lpstr>Wingdings</vt:lpstr>
      <vt:lpstr>Wingdings 2</vt:lpstr>
      <vt:lpstr>SoftUni 16x9</vt:lpstr>
      <vt:lpstr>1_SoftUni 16x9</vt:lpstr>
      <vt:lpstr>Java Basics</vt:lpstr>
      <vt:lpstr>Table of Contents</vt:lpstr>
      <vt:lpstr>Have a Question?</vt:lpstr>
      <vt:lpstr>Welcome to Java</vt:lpstr>
      <vt:lpstr>Hello World in Java</vt:lpstr>
      <vt:lpstr>Installing Java</vt:lpstr>
      <vt:lpstr>Eclipse for Java EE</vt:lpstr>
      <vt:lpstr>IntelliJ IDEA</vt:lpstr>
      <vt:lpstr>Variables and Operators in Java</vt:lpstr>
      <vt:lpstr>Problem: Calculate Expression</vt:lpstr>
      <vt:lpstr>Problem: Sum Two Numbers</vt:lpstr>
      <vt:lpstr>Conditions: if-else Statement</vt:lpstr>
      <vt:lpstr>Beware of Comparing Strings</vt:lpstr>
      <vt:lpstr>Problem: Three Integers Sum</vt:lpstr>
      <vt:lpstr>Solution: Three Integers Sum</vt:lpstr>
      <vt:lpstr>Solution: Three Integers Sum (2)</vt:lpstr>
      <vt:lpstr>The switch-case Statement</vt:lpstr>
      <vt:lpstr>Loops: for, while, do-while, …</vt:lpstr>
      <vt:lpstr>Problem: Sum N Integers in Java</vt:lpstr>
      <vt:lpstr>Problem: Symmetric Numbers</vt:lpstr>
      <vt:lpstr>Solution: Symmetric Numbers</vt:lpstr>
      <vt:lpstr>Methods in Java</vt:lpstr>
      <vt:lpstr>Objects</vt:lpstr>
      <vt:lpstr>Defining Classes</vt:lpstr>
      <vt:lpstr>Methods in Classes</vt:lpstr>
      <vt:lpstr>Using Classes</vt:lpstr>
      <vt:lpstr>Interfaces</vt:lpstr>
      <vt:lpstr>Implementing an Interface</vt:lpstr>
      <vt:lpstr>PowerPoint Presentation</vt:lpstr>
      <vt:lpstr>Strings</vt:lpstr>
      <vt:lpstr>Strings – Examples</vt:lpstr>
      <vt:lpstr>Strings – Examples (2)</vt:lpstr>
      <vt:lpstr>Arrays in Java</vt:lpstr>
      <vt:lpstr>Processing Array Elements</vt:lpstr>
      <vt:lpstr>Problem: Largest 3 Numbers</vt:lpstr>
      <vt:lpstr>Solution: Largest 3 Numbers</vt:lpstr>
      <vt:lpstr>Collections: ArrayList&lt;String&gt;</vt:lpstr>
      <vt:lpstr>Collections: ArrayList&lt;Integer&gt;</vt:lpstr>
      <vt:lpstr>HashSet&lt;E&gt; and TreeSet&lt;E&gt;</vt:lpstr>
      <vt:lpstr>Colections: Maps in Java</vt:lpstr>
      <vt:lpstr>HashMap&lt;K, V&gt; – Examples</vt:lpstr>
      <vt:lpstr>TreeMap&lt;K, V&gt; – Examples</vt:lpstr>
      <vt:lpstr>Problem: Sums by Town</vt:lpstr>
      <vt:lpstr>Solution: Sums by Town</vt:lpstr>
      <vt:lpstr>Functional Programming and Lambda</vt:lpstr>
      <vt:lpstr>Collections and Streams: Map and Collect</vt:lpstr>
      <vt:lpstr>Collection Querying and Traversing</vt:lpstr>
      <vt:lpstr>Lambda and Streaming API</vt:lpstr>
      <vt:lpstr>Summary</vt:lpstr>
      <vt:lpstr>Java Basics</vt:lpstr>
      <vt:lpstr>License</vt:lpstr>
      <vt:lpstr>Free Trainings @ Software University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Basics</dc:title>
  <dc:subject>HTML, CSS and JavaScript Course</dc:subject>
  <dc:creator/>
  <cp:keywords>Java, variables, methods, loops, objects, classes, arrays, collections, sets, maps, programming, course, SoftUni, Software University</cp:keywords>
  <dc:description>https://softuni.bg/courses/software-technologies</dc:description>
  <cp:lastModifiedBy/>
  <cp:revision>1</cp:revision>
  <dcterms:created xsi:type="dcterms:W3CDTF">2014-01-02T17:00:34Z</dcterms:created>
  <dcterms:modified xsi:type="dcterms:W3CDTF">2016-07-26T14:02:28Z</dcterms:modified>
  <cp:category>Java, back-end, computer programming, programming</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